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PT Sans Narrow"/>
      <p:regular r:id="rId76"/>
      <p:bold r:id="rId77"/>
    </p:embeddedFont>
    <p:embeddedFont>
      <p:font typeface="Open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OpenSans-italic.fntdata"/><Relationship Id="rId81"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PTSansNarrow-bold.fntdata"/><Relationship Id="rId32" Type="http://schemas.openxmlformats.org/officeDocument/2006/relationships/slide" Target="slides/slide27.xml"/><Relationship Id="rId76" Type="http://schemas.openxmlformats.org/officeDocument/2006/relationships/font" Target="fonts/PTSansNarrow-regular.fntdata"/><Relationship Id="rId35" Type="http://schemas.openxmlformats.org/officeDocument/2006/relationships/slide" Target="slides/slide30.xml"/><Relationship Id="rId79" Type="http://schemas.openxmlformats.org/officeDocument/2006/relationships/font" Target="fonts/OpenSans-bold.fntdata"/><Relationship Id="rId34" Type="http://schemas.openxmlformats.org/officeDocument/2006/relationships/slide" Target="slides/slide29.xml"/><Relationship Id="rId78" Type="http://schemas.openxmlformats.org/officeDocument/2006/relationships/font" Target="fonts/OpenSans-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6ca8ce2ad_0_2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6ca8ce2ad_0_2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6ca8ce2ad_0_2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6ca8ce2ad_0_2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6ca8ce2ad_0_2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6ca8ce2ad_0_2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6ca8ce2ad_0_2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6ca8ce2ad_0_2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6ca8ce2ad_0_2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6ca8ce2ad_0_2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6ca8ce2ad_0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6ca8ce2ad_0_2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6ca8ce2ad_0_2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6ca8ce2ad_0_2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6ca8ce2a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6ca8ce2a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6ca8ce2a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6ca8ce2a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6ca8ce2ad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6ca8ce2ad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f6ca8ce2ad_0_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f6ca8ce2ad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6c1fde6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6c1fde6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6c1fde65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6c1fde65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6c1fde65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f6c1fde65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f6c1fde65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f6c1fde65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6c1fde65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6c1fde65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1fb57d7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1fb57d7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1fb57d78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1fb57d78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1fb57d78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f1fb57d78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1fb57d78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f1fb57d78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1fb57d78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1fb57d78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6ca8ce2ad_0_2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6ca8ce2ad_0_2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7b1244ae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7b1244ae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7b87409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7b87409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7b874096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f7b874096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1fb57d78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1fb57d78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1fb57d78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f1fb57d78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7b874096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7b874096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1829aac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1829aac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7be9a3c4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f7be9a3c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951347d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951347d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fccc7c44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fccc7c44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Faire le cours firebase avant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6ca8ce2ad_0_2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6ca8ce2ad_0_2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1776d76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01776d76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Faire le cours firebase avant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1776d763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1776d763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Faire le cours firebase avant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cea36cd1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fcea36cd1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fcea36cd1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fcea36cd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1776d763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1776d763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Faire le cours firebase avant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01776d763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01776d763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Faire le cours firebase avant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1776d763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1776d763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Faire le cours firebase avant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01776d763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01776d763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1776d763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01776d763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01776d763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01776d763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6ca8ce2ad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6ca8ce2ad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1776d763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01776d763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Faire le cours firebase avant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01829aacf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01829aacf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6ca8ce2ad_0_2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f6ca8ce2ad_0_2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fb2f93aa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fb2f93aa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b2f93aa8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b2f93aa8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cb1f3fe8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cb1f3fe8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6ca8ce2ad_0_2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6ca8ce2ad_0_2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6ca8ce2ad_0_2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f6ca8ce2ad_0_2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cb1f3fe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fcb1f3fe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fb2f93aa8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fb2f93aa8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6ca8ce2ad_0_2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6ca8ce2ad_0_2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fb2f93aa8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fb2f93aa8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f6c1fde65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f6c1fde65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6c1fde65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f6c1fde65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6c1fde65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f6c1fde65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f6c1fde65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f6c1fde65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fccc7c446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fccc7c446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fccc7c44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fccc7c44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fccc7c446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fccc7c446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ccc7c446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fccc7c446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f6c1fde65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f6c1fde65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6ca8ce2ad_0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6ca8ce2ad_0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f7be9a3c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f7be9a3c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6ca8ce2ad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6ca8ce2ad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6ca8ce2ad_0_2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6ca8ce2ad_0_2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linkedin.com/in/jordan-azoulay/"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fr.wikipedia.org/wiki/Navigateur_web" TargetMode="External"/><Relationship Id="rId4" Type="http://schemas.openxmlformats.org/officeDocument/2006/relationships/hyperlink" Target="https://fr.wikipedia.org/wiki/Smartphone" TargetMode="External"/><Relationship Id="rId9" Type="http://schemas.openxmlformats.org/officeDocument/2006/relationships/hyperlink" Target="https://fr.wikipedia.org/wiki/Windows_Phone" TargetMode="External"/><Relationship Id="rId5" Type="http://schemas.openxmlformats.org/officeDocument/2006/relationships/hyperlink" Target="https://fr.wikipedia.org/wiki/Tablette_tactile" TargetMode="External"/><Relationship Id="rId6" Type="http://schemas.openxmlformats.org/officeDocument/2006/relationships/hyperlink" Target="https://fr.wikipedia.org/wiki/HTML" TargetMode="External"/><Relationship Id="rId7" Type="http://schemas.openxmlformats.org/officeDocument/2006/relationships/hyperlink" Target="https://fr.wikipedia.org/wiki/IOS_(Apple)" TargetMode="External"/><Relationship Id="rId8" Type="http://schemas.openxmlformats.org/officeDocument/2006/relationships/hyperlink" Target="https://fr.wikipedia.org/wiki/Androi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fr.wikipedia.org/wiki/Application_web" TargetMode="External"/><Relationship Id="rId4" Type="http://schemas.openxmlformats.org/officeDocument/2006/relationships/hyperlink" Target="https://fr.wikipedia.org/wiki/Page_web" TargetMode="External"/><Relationship Id="rId5" Type="http://schemas.openxmlformats.org/officeDocument/2006/relationships/hyperlink" Target="https://fr.wikipedia.org/wiki/Site_web" TargetMode="External"/><Relationship Id="rId6" Type="http://schemas.openxmlformats.org/officeDocument/2006/relationships/hyperlink" Target="https://fr.wikipedia.org/wiki/Application_(informatique)" TargetMode="External"/><Relationship Id="rId7" Type="http://schemas.openxmlformats.org/officeDocument/2006/relationships/hyperlink" Target="https://fr.wikipedia.org/wiki/Application_mobile" TargetMode="External"/><Relationship Id="rId8" Type="http://schemas.openxmlformats.org/officeDocument/2006/relationships/hyperlink" Target="https://meritis.fr/introduction-au-progressive-web-app/" TargetMode="External"/></Relationships>
</file>

<file path=ppt/slides/_rels/slide12.xml.rels><?xml version="1.0" encoding="UTF-8" standalone="yes"?><Relationships xmlns="http://schemas.openxmlformats.org/package/2006/relationships"><Relationship Id="rId20" Type="http://schemas.openxmlformats.org/officeDocument/2006/relationships/hyperlink" Target="https://github.com/apache/cordova" TargetMode="External"/><Relationship Id="rId11" Type="http://schemas.openxmlformats.org/officeDocument/2006/relationships/hyperlink" Target="https://fr.wikipedia.org/wiki/Windows_8" TargetMode="External"/><Relationship Id="rId10" Type="http://schemas.openxmlformats.org/officeDocument/2006/relationships/hyperlink" Target="https://fr.wikipedia.org/wiki/Ubuntu_(syst%C3%A8me_d%27exploitation)" TargetMode="External"/><Relationship Id="rId13" Type="http://schemas.openxmlformats.org/officeDocument/2006/relationships/hyperlink" Target="https://fr.wikipedia.org/wiki/Feuilles_de_style_en_cascade" TargetMode="External"/><Relationship Id="rId12" Type="http://schemas.openxmlformats.org/officeDocument/2006/relationships/hyperlink" Target="https://fr.wikipedia.org/wiki/HTML" TargetMode="External"/><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fr.wikipedia.org/wiki/Apache_Cordova#cite_note-2" TargetMode="External"/><Relationship Id="rId4" Type="http://schemas.openxmlformats.org/officeDocument/2006/relationships/hyperlink" Target="https://fr.wikipedia.org/wiki/Framework" TargetMode="External"/><Relationship Id="rId9" Type="http://schemas.openxmlformats.org/officeDocument/2006/relationships/hyperlink" Target="https://fr.wikipedia.org/wiki/IOS_(Apple)" TargetMode="External"/><Relationship Id="rId15" Type="http://schemas.openxmlformats.org/officeDocument/2006/relationships/hyperlink" Target="https://fr.wikipedia.org/wiki/Apache_Cordova" TargetMode="External"/><Relationship Id="rId14" Type="http://schemas.openxmlformats.org/officeDocument/2006/relationships/hyperlink" Target="https://fr.wikipedia.org/wiki/JavaScript" TargetMode="External"/><Relationship Id="rId17" Type="http://schemas.openxmlformats.org/officeDocument/2006/relationships/hyperlink" Target="https://cordova.apache.org/docs/en/latest/" TargetMode="External"/><Relationship Id="rId16" Type="http://schemas.openxmlformats.org/officeDocument/2006/relationships/hyperlink" Target="https://cordova.apache.org/" TargetMode="External"/><Relationship Id="rId5" Type="http://schemas.openxmlformats.org/officeDocument/2006/relationships/hyperlink" Target="https://fr.wikipedia.org/wiki/Open_source" TargetMode="External"/><Relationship Id="rId19" Type="http://schemas.openxmlformats.org/officeDocument/2006/relationships/hyperlink" Target="https://cordova.apache.org/docs/en/latest/guide/cli/index.html" TargetMode="External"/><Relationship Id="rId6" Type="http://schemas.openxmlformats.org/officeDocument/2006/relationships/hyperlink" Target="https://fr.wikipedia.org/wiki/Fondation_Apache" TargetMode="External"/><Relationship Id="rId18" Type="http://schemas.openxmlformats.org/officeDocument/2006/relationships/image" Target="../media/image43.png"/><Relationship Id="rId7" Type="http://schemas.openxmlformats.org/officeDocument/2006/relationships/hyperlink" Target="https://fr.wikipedia.org/wiki/Android" TargetMode="External"/><Relationship Id="rId8" Type="http://schemas.openxmlformats.org/officeDocument/2006/relationships/hyperlink" Target="https://fr.wikipedia.org/wiki/Firefox_O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www.linkedin.com/in/jordan-azoula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hyperlink" Target="https://fr.wikipedia.org/wiki/Application_web" TargetMode="External"/><Relationship Id="rId9" Type="http://schemas.openxmlformats.org/officeDocument/2006/relationships/hyperlink" Target="https://web.dev/what-are-pwas/" TargetMode="External"/><Relationship Id="rId5" Type="http://schemas.openxmlformats.org/officeDocument/2006/relationships/hyperlink" Target="https://fr.wikipedia.org/wiki/Page_web" TargetMode="External"/><Relationship Id="rId6" Type="http://schemas.openxmlformats.org/officeDocument/2006/relationships/hyperlink" Target="https://fr.wikipedia.org/wiki/Site_web" TargetMode="External"/><Relationship Id="rId7" Type="http://schemas.openxmlformats.org/officeDocument/2006/relationships/hyperlink" Target="https://fr.wikipedia.org/wiki/Application_(informatique)" TargetMode="External"/><Relationship Id="rId8" Type="http://schemas.openxmlformats.org/officeDocument/2006/relationships/hyperlink" Target="https://fr.wikipedia.org/wiki/Application_mobil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hyperlink" Target="https://developer.mozilla.org/fr/docs/Web/Manifest" TargetMode="External"/><Relationship Id="rId5" Type="http://schemas.openxmlformats.org/officeDocument/2006/relationships/hyperlink" Target="https://web.dev/offline-fallback-pag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retrosprintdigital.com/" TargetMode="External"/><Relationship Id="rId4" Type="http://schemas.openxmlformats.org/officeDocument/2006/relationships/hyperlink" Target="https://cms-documentation.joazco.com/" TargetMode="External"/><Relationship Id="rId10" Type="http://schemas.openxmlformats.org/officeDocument/2006/relationships/hyperlink" Target="https://play.google.com/store/apps/details?id=fr.alter.shop.monce&amp;hl=fr&amp;gl=US" TargetMode="External"/><Relationship Id="rId9" Type="http://schemas.openxmlformats.org/officeDocument/2006/relationships/hyperlink" Target="https://github.com/poohia?utf8=%E2%9C%93&amp;tab=repositories&amp;q=&amp;type=source&amp;language=" TargetMode="External"/><Relationship Id="rId5" Type="http://schemas.openxmlformats.org/officeDocument/2006/relationships/hyperlink" Target="https://play.google.com/store/apps/details?id=com.heretic.derive&amp;hl=fr&amp;gl=US" TargetMode="External"/><Relationship Id="rId6" Type="http://schemas.openxmlformats.org/officeDocument/2006/relationships/hyperlink" Target="https://www.linkedin.com/in/jordan-azoulay/" TargetMode="External"/><Relationship Id="rId7" Type="http://schemas.openxmlformats.org/officeDocument/2006/relationships/hyperlink" Target="https://www.linkedin.com/in/jordan-azoulay/" TargetMode="External"/><Relationship Id="rId8" Type="http://schemas.openxmlformats.org/officeDocument/2006/relationships/hyperlink" Target="https://www.linkedin.com/in/jordan-azoula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slide" Target="/ppt/slides/slide61.xml"/><Relationship Id="rId5" Type="http://schemas.openxmlformats.org/officeDocument/2006/relationships/slide" Target="/ppt/slides/slide6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hyperlink" Target="https://app.onesignal.com/signu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hyperlink" Target="https://github.com/OneSignal/OneSignal-Website-SDK/releases/download/https-integration-files/OneSignal-Web-SDK-HTTPS-Integration-Files.zip" TargetMode="External"/><Relationship Id="rId5" Type="http://schemas.openxmlformats.org/officeDocument/2006/relationships/hyperlink" Target="https://cdn.onesignal.com/sdks/OneSignalSDK.j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www.linkedin.com/in/jordan-azoula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11.png"/><Relationship Id="rId8" Type="http://schemas.openxmlformats.org/officeDocument/2006/relationships/image" Target="../media/image42.png"/></Relationships>
</file>

<file path=ppt/slides/_rels/slide30.xml.rels><?xml version="1.0" encoding="UTF-8" standalone="yes"?><Relationships xmlns="http://schemas.openxmlformats.org/package/2006/relationships"><Relationship Id="rId11" Type="http://schemas.openxmlformats.org/officeDocument/2006/relationships/hyperlink" Target="https://fr.wikipedia.org/wiki/Ubuntu_(syst%C3%A8me_d%27exploitation)" TargetMode="External"/><Relationship Id="rId10" Type="http://schemas.openxmlformats.org/officeDocument/2006/relationships/hyperlink" Target="https://fr.wikipedia.org/wiki/IOS_(Apple)" TargetMode="External"/><Relationship Id="rId13" Type="http://schemas.openxmlformats.org/officeDocument/2006/relationships/hyperlink" Target="https://fr.wikipedia.org/wiki/HTML" TargetMode="External"/><Relationship Id="rId12" Type="http://schemas.openxmlformats.org/officeDocument/2006/relationships/hyperlink" Target="https://fr.wikipedia.org/wiki/Windows_8"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hyperlink" Target="https://fr.wikipedia.org/wiki/Apache_Cordova#cite_note-2" TargetMode="External"/><Relationship Id="rId9" Type="http://schemas.openxmlformats.org/officeDocument/2006/relationships/hyperlink" Target="https://fr.wikipedia.org/wiki/Firefox_OS" TargetMode="External"/><Relationship Id="rId15" Type="http://schemas.openxmlformats.org/officeDocument/2006/relationships/hyperlink" Target="https://fr.wikipedia.org/wiki/JavaScript" TargetMode="External"/><Relationship Id="rId14" Type="http://schemas.openxmlformats.org/officeDocument/2006/relationships/hyperlink" Target="https://fr.wikipedia.org/wiki/Feuilles_de_style_en_cascade" TargetMode="External"/><Relationship Id="rId5" Type="http://schemas.openxmlformats.org/officeDocument/2006/relationships/hyperlink" Target="https://fr.wikipedia.org/wiki/Framework" TargetMode="External"/><Relationship Id="rId6" Type="http://schemas.openxmlformats.org/officeDocument/2006/relationships/hyperlink" Target="https://fr.wikipedia.org/wiki/Open_source" TargetMode="External"/><Relationship Id="rId7" Type="http://schemas.openxmlformats.org/officeDocument/2006/relationships/hyperlink" Target="https://fr.wikipedia.org/wiki/Fondation_Apache" TargetMode="External"/><Relationship Id="rId8" Type="http://schemas.openxmlformats.org/officeDocument/2006/relationships/hyperlink" Target="https://fr.wikipedia.org/wiki/Androi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hyperlink" Target="https://cordova.apache.org/docs/en/10.x/reference/cordova-plugin-battery-status/index.html" TargetMode="External"/><Relationship Id="rId5" Type="http://schemas.openxmlformats.org/officeDocument/2006/relationships/hyperlink" Target="https://cordova.apache.org/docs/en/10.x/reference/cordova-plugin-inappbrowser/index.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slide" Target="/ppt/slides/slide7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hyperlink" Target="https://drive.google.com/drive/folders/1kcYPwvBEzXzmv69DaC-DmqWel-2QSWRr?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hyperlink" Target="https://capacitorjs.com/docs/guides/splash-screens-and-icons" TargetMode="External"/><Relationship Id="rId5" Type="http://schemas.openxmlformats.org/officeDocument/2006/relationships/hyperlink" Target="https://animate.styl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hyperlink" Target="https://capacitorjs.com/docs/apis/splash-scree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hyperlink" Target="https://www.google.com/url?sa=t&amp;rct=j&amp;q=&amp;esrc=s&amp;source=web&amp;cd=&amp;cad=rja&amp;uact=8&amp;ved=2ahUKEwirt8HirLjzAhVN1hoKHVtlAb8QFnoECBQQAQ&amp;url=https%3A%2F%2Fnodejs.org%2Fen%2Fdownload%2F&amp;usg=AOvVaw3mpn_kqKBfLUVM2X6RrMKX" TargetMode="External"/><Relationship Id="rId5" Type="http://schemas.openxmlformats.org/officeDocument/2006/relationships/image" Target="../media/image18.png"/><Relationship Id="rId6" Type="http://schemas.openxmlformats.org/officeDocument/2006/relationships/hyperlink" Target="https://git-scm.com/download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hyperlink" Target="https://firebase.google.com/docs/host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hyperlink" Target="https://capacitorjs.com/docs/guides/deep-link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1.gif"/><Relationship Id="rId4" Type="http://schemas.openxmlformats.org/officeDocument/2006/relationships/hyperlink" Target="https://www.linkedin.com/in/jordan-azoula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www.linkedin.com/in/jordan-azoula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hyperlink" Target="https://docs.expo.dev/tutorial/planning/" TargetMode="External"/><Relationship Id="rId5" Type="http://schemas.openxmlformats.org/officeDocument/2006/relationships/hyperlink" Target="https://docs.expo.dev" TargetMode="External"/><Relationship Id="rId6" Type="http://schemas.openxmlformats.org/officeDocument/2006/relationships/hyperlink" Target="https://reactnative.dev"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hyperlink" Target="https://reactnavigation.org/docs/getting-started/" TargetMode="External"/><Relationship Id="rId5" Type="http://schemas.openxmlformats.org/officeDocument/2006/relationships/hyperlink" Target="https://reactnavigation.org/docs/hello-react-navigation/" TargetMode="External"/><Relationship Id="rId6" Type="http://schemas.openxmlformats.org/officeDocument/2006/relationships/hyperlink" Target="https://docs.expo.dev" TargetMode="External"/><Relationship Id="rId7" Type="http://schemas.openxmlformats.org/officeDocument/2006/relationships/hyperlink" Target="https://reactnative.dev"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hyperlink" Target="https://docs.expo.dev" TargetMode="External"/><Relationship Id="rId9" Type="http://schemas.openxmlformats.org/officeDocument/2006/relationships/hyperlink" Target="https://docs.expo.dev/versions/latest/sdk/webview/" TargetMode="External"/><Relationship Id="rId5" Type="http://schemas.openxmlformats.org/officeDocument/2006/relationships/hyperlink" Target="https://reactnative.dev" TargetMode="External"/><Relationship Id="rId6" Type="http://schemas.openxmlformats.org/officeDocument/2006/relationships/hyperlink" Target="https://reactnative.dev/docs/scrollview" TargetMode="External"/><Relationship Id="rId7" Type="http://schemas.openxmlformats.org/officeDocument/2006/relationships/hyperlink" Target="https://reactnative.dev/docs/text" TargetMode="External"/><Relationship Id="rId8" Type="http://schemas.openxmlformats.org/officeDocument/2006/relationships/hyperlink" Target="https://reactnavigation.org/docs/param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1.gif"/><Relationship Id="rId4" Type="http://schemas.openxmlformats.org/officeDocument/2006/relationships/hyperlink" Target="https://www.linkedin.com/in/jordan-azoulay/"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s://www.linkedin.com/in/jordan-azoula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www.linkedin.com/in/jordan-azoula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google.com/url?sa=t&amp;rct=j&amp;q=&amp;esrc=s&amp;source=web&amp;cd=&amp;cad=rja&amp;uact=8&amp;ved=2ahUKEwjLuIqqrbjzAhXpyIUKHbEYA2gQjBB6BAgIEAE&amp;url=https%3A%2F%2Fcode.visualstudio.com%2Fdownload&amp;usg=AOvVaw11fc5fOXYIyxQh75jYLjXg" TargetMode="External"/><Relationship Id="rId4" Type="http://schemas.openxmlformats.org/officeDocument/2006/relationships/slide" Target="/ppt/slides/slide56.xml"/><Relationship Id="rId9" Type="http://schemas.openxmlformats.org/officeDocument/2006/relationships/image" Target="../media/image4.png"/><Relationship Id="rId5" Type="http://schemas.openxmlformats.org/officeDocument/2006/relationships/image" Target="../media/image28.png"/><Relationship Id="rId6" Type="http://schemas.openxmlformats.org/officeDocument/2006/relationships/hyperlink" Target="https://www.jetbrains.com/fr-fr/webstorm/download/#section=windows" TargetMode="External"/><Relationship Id="rId7" Type="http://schemas.openxmlformats.org/officeDocument/2006/relationships/image" Target="../media/image40.png"/><Relationship Id="rId8" Type="http://schemas.openxmlformats.org/officeDocument/2006/relationships/hyperlink" Target="https://atom.io/"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1.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s://www.linkedin.com/in/jordan-azoulay/"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www.linkedin.com/in/jordan-azoulay/"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oracle.com/fr/java/technologies/javase/javase8-archive-downloads.html" TargetMode="External"/><Relationship Id="rId4" Type="http://schemas.openxmlformats.org/officeDocument/2006/relationships/hyperlink" Target="https://developer.android.com/studio" TargetMode="External"/><Relationship Id="rId5" Type="http://schemas.openxmlformats.org/officeDocument/2006/relationships/image" Target="../media/image27.jpg"/><Relationship Id="rId6"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9.png"/><Relationship Id="rId4" Type="http://schemas.openxmlformats.org/officeDocument/2006/relationships/hyperlink" Target="https://gradle.org/next-steps/?version=7.0.2&amp;format=al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37.png"/><Relationship Id="rId8"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1.png"/><Relationship Id="rId4" Type="http://schemas.openxmlformats.org/officeDocument/2006/relationships/hyperlink" Target="https://fr.reactjs.org/docs/hooks-intro.html" TargetMode="External"/><Relationship Id="rId5" Type="http://schemas.openxmlformats.org/officeDocument/2006/relationships/hyperlink" Target="https://fr.reactjs.org/docs/hooks-custom.html" TargetMode="External"/><Relationship Id="rId6" Type="http://schemas.openxmlformats.org/officeDocument/2006/relationships/hyperlink" Target="https://reactrouter.com/web/guides/quick-start" TargetMode="External"/><Relationship Id="rId7" Type="http://schemas.openxmlformats.org/officeDocument/2006/relationships/hyperlink" Target="https://create-react-app.dev/docs/adding-a-sass-stylesheet/" TargetMode="External"/><Relationship Id="rId8" Type="http://schemas.openxmlformats.org/officeDocument/2006/relationships/hyperlink" Target="https://www.youtube.com/watch?v=SMgQlTSoXf0&amp;list=PLjwdMgw5TTLWom67YfZuha-1iYzIirwJR"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hyperlink" Target="https://apps.apple.com/fr/app/xcode/id497799835?mt=12" TargetMode="External"/><Relationship Id="rId5" Type="http://schemas.openxmlformats.org/officeDocument/2006/relationships/hyperlink" Target="https://www.freepik.com" TargetMode="External"/><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hyperlink" Target="https://developer.android.com/studio/instal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console.aws.amazon.com/billing/home?#/" TargetMode="External"/><Relationship Id="rId4"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console.aws.amazon.com/console/home?nc2=h_ct&amp;src=header-signin" TargetMode="External"/><Relationship Id="rId4" Type="http://schemas.openxmlformats.org/officeDocument/2006/relationships/image" Target="../media/image17.png"/><Relationship Id="rId5" Type="http://schemas.openxmlformats.org/officeDocument/2006/relationships/hyperlink" Target="https://docs.amplify.aws/start/getting-started/installation/q/integration/js/#option-1-watch-the-video-guid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2.png"/><Relationship Id="rId4" Type="http://schemas.openxmlformats.org/officeDocument/2006/relationships/hyperlink" Target="https://console.firebase.google.com/"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2.png"/><Relationship Id="rId4" Type="http://schemas.openxmlformats.org/officeDocument/2006/relationships/hyperlink" Target="https://firebase.google.com/docs/auth"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2.png"/><Relationship Id="rId4" Type="http://schemas.openxmlformats.org/officeDocument/2006/relationships/hyperlink" Target="https://firebase.google.com/docs/auth/android/manage-users" TargetMode="External"/><Relationship Id="rId5" Type="http://schemas.openxmlformats.org/officeDocument/2006/relationships/hyperlink" Target="https://firebase.google.com/docs/auth/android/manage-user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2.png"/><Relationship Id="rId4" Type="http://schemas.openxmlformats.org/officeDocument/2006/relationships/hyperlink" Target="https://firebase.google.com/docs/auth/android/manage-users" TargetMode="External"/><Relationship Id="rId5" Type="http://schemas.openxmlformats.org/officeDocument/2006/relationships/hyperlink" Target="https://firebase.google.com/docs/firestore/manage-data/add-data" TargetMode="External"/><Relationship Id="rId6" Type="http://schemas.openxmlformats.org/officeDocument/2006/relationships/hyperlink" Target="https://firebase.google.com/docs/auth/android/manage-users" TargetMode="External"/><Relationship Id="rId7" Type="http://schemas.openxmlformats.org/officeDocument/2006/relationships/hyperlink" Target="https://firebase.google.com/docs/firestore/query-data/get-data"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s://www.flaticon.com/authors/alfredo-hernandez" TargetMode="External"/><Relationship Id="rId11" Type="http://schemas.openxmlformats.org/officeDocument/2006/relationships/image" Target="../media/image14.jpg"/><Relationship Id="rId10" Type="http://schemas.openxmlformats.org/officeDocument/2006/relationships/image" Target="../media/image7.png"/><Relationship Id="rId9" Type="http://schemas.openxmlformats.org/officeDocument/2006/relationships/image" Target="../media/image9.jpg"/><Relationship Id="rId5" Type="http://schemas.openxmlformats.org/officeDocument/2006/relationships/image" Target="../media/image1.png"/><Relationship Id="rId6" Type="http://schemas.openxmlformats.org/officeDocument/2006/relationships/image" Target="../media/image5.gif"/><Relationship Id="rId7" Type="http://schemas.openxmlformats.org/officeDocument/2006/relationships/image" Target="../media/image10.jpg"/><Relationship Id="rId8"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44.jpg"/><Relationship Id="rId6" Type="http://schemas.openxmlformats.org/officeDocument/2006/relationships/hyperlink" Target="https://www.imagine-developpement.net/developpement-logiciel/application-nativ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imagine-developpement.net/developpement-logiciel/application-nativ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nvSpPr>
        <p:spPr>
          <a:xfrm>
            <a:off x="2387200" y="1515550"/>
            <a:ext cx="6219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lt2"/>
                </a:solidFill>
                <a:latin typeface="Georgia"/>
                <a:ea typeface="Georgia"/>
                <a:cs typeface="Georgia"/>
                <a:sym typeface="Georgia"/>
              </a:rPr>
              <a:t>Formation </a:t>
            </a:r>
            <a:endParaRPr sz="6000">
              <a:solidFill>
                <a:schemeClr val="lt2"/>
              </a:solidFill>
              <a:latin typeface="Georgia"/>
              <a:ea typeface="Georgia"/>
              <a:cs typeface="Georgia"/>
              <a:sym typeface="Georgia"/>
            </a:endParaRPr>
          </a:p>
          <a:p>
            <a:pPr indent="0" lvl="0" marL="0" rtl="0" algn="l">
              <a:spcBef>
                <a:spcPts val="0"/>
              </a:spcBef>
              <a:spcAft>
                <a:spcPts val="0"/>
              </a:spcAft>
              <a:buNone/>
            </a:pPr>
            <a:r>
              <a:rPr lang="en" sz="6000">
                <a:solidFill>
                  <a:schemeClr val="lt2"/>
                </a:solidFill>
                <a:latin typeface="Georgia"/>
                <a:ea typeface="Georgia"/>
                <a:cs typeface="Georgia"/>
                <a:sym typeface="Georgia"/>
              </a:rPr>
              <a:t>WEB Mobile</a:t>
            </a:r>
            <a:endParaRPr sz="6000">
              <a:solidFill>
                <a:schemeClr val="lt2"/>
              </a:solidFill>
              <a:latin typeface="Georgia"/>
              <a:ea typeface="Georgia"/>
              <a:cs typeface="Georgia"/>
              <a:sym typeface="Georgia"/>
            </a:endParaRPr>
          </a:p>
        </p:txBody>
      </p:sp>
      <p:sp>
        <p:nvSpPr>
          <p:cNvPr id="67" name="Google Shape;67;p13"/>
          <p:cNvSpPr txBox="1"/>
          <p:nvPr/>
        </p:nvSpPr>
        <p:spPr>
          <a:xfrm>
            <a:off x="769550" y="4279700"/>
            <a:ext cx="7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AZOULAY Jordan - </a:t>
            </a:r>
            <a:r>
              <a:rPr lang="en" u="sng">
                <a:solidFill>
                  <a:schemeClr val="hlink"/>
                </a:solidFill>
                <a:hlinkClick r:id="rId3"/>
              </a:rPr>
              <a:t>https://www.linkedin.com/in/jordan-azoulay/</a:t>
            </a:r>
            <a:r>
              <a:rPr lang="en"/>
              <a:t> </a:t>
            </a:r>
            <a:endParaRPr>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Natif, hybride</a:t>
            </a:r>
            <a:r>
              <a:rPr b="1" lang="en" sz="1700">
                <a:latin typeface="Open Sans"/>
                <a:ea typeface="Open Sans"/>
                <a:cs typeface="Open Sans"/>
                <a:sym typeface="Open Sans"/>
              </a:rPr>
              <a:t>, PWA</a:t>
            </a:r>
            <a:endParaRPr b="1" sz="1700">
              <a:latin typeface="Open Sans"/>
              <a:ea typeface="Open Sans"/>
              <a:cs typeface="Open Sans"/>
              <a:sym typeface="Open Sans"/>
            </a:endParaRPr>
          </a:p>
        </p:txBody>
      </p:sp>
      <p:sp>
        <p:nvSpPr>
          <p:cNvPr id="180" name="Google Shape;180;p22"/>
          <p:cNvSpPr txBox="1"/>
          <p:nvPr/>
        </p:nvSpPr>
        <p:spPr>
          <a:xfrm>
            <a:off x="174250" y="352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Hybride</a:t>
            </a:r>
            <a:endParaRPr b="1" u="sng">
              <a:solidFill>
                <a:schemeClr val="lt2"/>
              </a:solidFill>
              <a:latin typeface="Open Sans"/>
              <a:ea typeface="Open Sans"/>
              <a:cs typeface="Open Sans"/>
              <a:sym typeface="Open Sans"/>
            </a:endParaRPr>
          </a:p>
        </p:txBody>
      </p:sp>
      <p:sp>
        <p:nvSpPr>
          <p:cNvPr id="181" name="Google Shape;181;p22"/>
          <p:cNvSpPr txBox="1"/>
          <p:nvPr/>
        </p:nvSpPr>
        <p:spPr>
          <a:xfrm>
            <a:off x="274350" y="618400"/>
            <a:ext cx="5442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2"/>
                </a:solidFill>
              </a:rPr>
              <a:t>Une application hybride est une application utilisant le</a:t>
            </a:r>
            <a:r>
              <a:rPr i="1" lang="en" sz="1100">
                <a:solidFill>
                  <a:schemeClr val="dk2"/>
                </a:solidFill>
                <a:uFill>
                  <a:noFill/>
                </a:uFill>
                <a:hlinkClick r:id="rId3">
                  <a:extLst>
                    <a:ext uri="{A12FA001-AC4F-418D-AE19-62706E023703}">
                      <ahyp:hlinkClr val="tx"/>
                    </a:ext>
                  </a:extLst>
                </a:hlinkClick>
              </a:rPr>
              <a:t> navigateur web</a:t>
            </a:r>
            <a:r>
              <a:rPr i="1" lang="en" sz="1100">
                <a:solidFill>
                  <a:schemeClr val="dk2"/>
                </a:solidFill>
              </a:rPr>
              <a:t> intégré du support (</a:t>
            </a:r>
            <a:r>
              <a:rPr i="1" lang="en" sz="1100">
                <a:solidFill>
                  <a:schemeClr val="dk2"/>
                </a:solidFill>
                <a:uFill>
                  <a:noFill/>
                </a:uFill>
                <a:hlinkClick r:id="rId4">
                  <a:extLst>
                    <a:ext uri="{A12FA001-AC4F-418D-AE19-62706E023703}">
                      <ahyp:hlinkClr val="tx"/>
                    </a:ext>
                  </a:extLst>
                </a:hlinkClick>
              </a:rPr>
              <a:t>Smartphone</a:t>
            </a:r>
            <a:r>
              <a:rPr i="1" lang="en" sz="1100">
                <a:solidFill>
                  <a:schemeClr val="dk2"/>
                </a:solidFill>
              </a:rPr>
              <a:t> ou</a:t>
            </a:r>
            <a:r>
              <a:rPr i="1" lang="en" sz="1100">
                <a:solidFill>
                  <a:schemeClr val="dk2"/>
                </a:solidFill>
                <a:uFill>
                  <a:noFill/>
                </a:uFill>
                <a:hlinkClick r:id="rId5">
                  <a:extLst>
                    <a:ext uri="{A12FA001-AC4F-418D-AE19-62706E023703}">
                      <ahyp:hlinkClr val="tx"/>
                    </a:ext>
                  </a:extLst>
                </a:hlinkClick>
              </a:rPr>
              <a:t> tablette</a:t>
            </a:r>
            <a:r>
              <a:rPr i="1" lang="en" sz="1100">
                <a:solidFill>
                  <a:schemeClr val="dk2"/>
                </a:solidFill>
              </a:rPr>
              <a:t>) et les technologies Web (</a:t>
            </a:r>
            <a:r>
              <a:rPr i="1" lang="en" sz="1100">
                <a:solidFill>
                  <a:schemeClr val="dk2"/>
                </a:solidFill>
                <a:uFill>
                  <a:noFill/>
                </a:uFill>
                <a:hlinkClick r:id="rId6">
                  <a:extLst>
                    <a:ext uri="{A12FA001-AC4F-418D-AE19-62706E023703}">
                      <ahyp:hlinkClr val="tx"/>
                    </a:ext>
                  </a:extLst>
                </a:hlinkClick>
              </a:rPr>
              <a:t>HTML</a:t>
            </a:r>
            <a:r>
              <a:rPr i="1" lang="en" sz="1100">
                <a:solidFill>
                  <a:schemeClr val="dk2"/>
                </a:solidFill>
              </a:rPr>
              <a:t>, CSS et Javascript) pour fonctionner sur différents OS (</a:t>
            </a:r>
            <a:r>
              <a:rPr i="1" lang="en" sz="1100">
                <a:solidFill>
                  <a:schemeClr val="dk2"/>
                </a:solidFill>
                <a:uFill>
                  <a:noFill/>
                </a:uFill>
                <a:hlinkClick r:id="rId7">
                  <a:extLst>
                    <a:ext uri="{A12FA001-AC4F-418D-AE19-62706E023703}">
                      <ahyp:hlinkClr val="tx"/>
                    </a:ext>
                  </a:extLst>
                </a:hlinkClick>
              </a:rPr>
              <a:t>iOS</a:t>
            </a:r>
            <a:r>
              <a:rPr i="1" lang="en" sz="1100">
                <a:solidFill>
                  <a:schemeClr val="dk2"/>
                </a:solidFill>
              </a:rPr>
              <a:t>,</a:t>
            </a:r>
            <a:r>
              <a:rPr i="1" lang="en" sz="1100">
                <a:solidFill>
                  <a:schemeClr val="dk2"/>
                </a:solidFill>
                <a:uFill>
                  <a:noFill/>
                </a:uFill>
                <a:hlinkClick r:id="rId8">
                  <a:extLst>
                    <a:ext uri="{A12FA001-AC4F-418D-AE19-62706E023703}">
                      <ahyp:hlinkClr val="tx"/>
                    </a:ext>
                  </a:extLst>
                </a:hlinkClick>
              </a:rPr>
              <a:t> Android</a:t>
            </a:r>
            <a:r>
              <a:rPr i="1" lang="en" sz="1100">
                <a:solidFill>
                  <a:schemeClr val="dk2"/>
                </a:solidFill>
              </a:rPr>
              <a:t>,</a:t>
            </a:r>
            <a:r>
              <a:rPr i="1" lang="en" sz="1100">
                <a:solidFill>
                  <a:schemeClr val="dk2"/>
                </a:solidFill>
                <a:uFill>
                  <a:noFill/>
                </a:uFill>
                <a:hlinkClick r:id="rId9">
                  <a:extLst>
                    <a:ext uri="{A12FA001-AC4F-418D-AE19-62706E023703}">
                      <ahyp:hlinkClr val="tx"/>
                    </a:ext>
                  </a:extLst>
                </a:hlinkClick>
              </a:rPr>
              <a:t> Windows Phone</a:t>
            </a:r>
            <a:r>
              <a:rPr i="1" lang="en" sz="1100">
                <a:solidFill>
                  <a:schemeClr val="dk2"/>
                </a:solidFill>
              </a:rPr>
              <a:t>, etc.).</a:t>
            </a:r>
            <a:endParaRPr i="1">
              <a:solidFill>
                <a:schemeClr val="dk2"/>
              </a:solidFill>
            </a:endParaRPr>
          </a:p>
        </p:txBody>
      </p:sp>
      <p:grpSp>
        <p:nvGrpSpPr>
          <p:cNvPr id="182" name="Google Shape;182;p22"/>
          <p:cNvGrpSpPr/>
          <p:nvPr/>
        </p:nvGrpSpPr>
        <p:grpSpPr>
          <a:xfrm>
            <a:off x="21850" y="1261375"/>
            <a:ext cx="8474600" cy="1386500"/>
            <a:chOff x="69300" y="1192875"/>
            <a:chExt cx="8474600" cy="1386500"/>
          </a:xfrm>
        </p:grpSpPr>
        <p:sp>
          <p:nvSpPr>
            <p:cNvPr id="183" name="Google Shape;183;p22"/>
            <p:cNvSpPr txBox="1"/>
            <p:nvPr/>
          </p:nvSpPr>
          <p:spPr>
            <a:xfrm>
              <a:off x="69300" y="1231375"/>
              <a:ext cx="2510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78A960"/>
                </a:buClr>
                <a:buSzPts val="1400"/>
                <a:buChar char="+"/>
              </a:pPr>
              <a:r>
                <a:rPr lang="en">
                  <a:solidFill>
                    <a:srgbClr val="78A960"/>
                  </a:solidFill>
                </a:rPr>
                <a:t>Avantages</a:t>
              </a:r>
              <a:endParaRPr>
                <a:solidFill>
                  <a:srgbClr val="78A960"/>
                </a:solidFill>
              </a:endParaRPr>
            </a:p>
          </p:txBody>
        </p:sp>
        <p:sp>
          <p:nvSpPr>
            <p:cNvPr id="184" name="Google Shape;184;p22"/>
            <p:cNvSpPr txBox="1"/>
            <p:nvPr/>
          </p:nvSpPr>
          <p:spPr>
            <a:xfrm>
              <a:off x="69300" y="1645150"/>
              <a:ext cx="5120400" cy="89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800"/>
                <a:t>Ne nécessite qu’un développement (de la logique / règles de l’application) pour plusieurs plateformes</a:t>
              </a:r>
              <a:endParaRPr sz="800"/>
            </a:p>
            <a:p>
              <a:pPr indent="0" lvl="0" marL="0" rtl="0" algn="l">
                <a:lnSpc>
                  <a:spcPct val="115000"/>
                </a:lnSpc>
                <a:spcBef>
                  <a:spcPts val="1200"/>
                </a:spcBef>
                <a:spcAft>
                  <a:spcPts val="0"/>
                </a:spcAft>
                <a:buNone/>
              </a:pPr>
              <a:r>
                <a:rPr lang="en" sz="800"/>
                <a:t>Coût initial plus faible </a:t>
              </a:r>
              <a:endParaRPr sz="800"/>
            </a:p>
            <a:p>
              <a:pPr indent="0" lvl="0" marL="0" rtl="0" algn="l">
                <a:lnSpc>
                  <a:spcPct val="115000"/>
                </a:lnSpc>
                <a:spcBef>
                  <a:spcPts val="1200"/>
                </a:spcBef>
                <a:spcAft>
                  <a:spcPts val="1200"/>
                </a:spcAft>
                <a:buNone/>
              </a:pPr>
              <a:r>
                <a:rPr lang="en" sz="800"/>
                <a:t>Peut utiliser des </a:t>
              </a:r>
              <a:r>
                <a:rPr lang="en" sz="800"/>
                <a:t>fonctionnalités </a:t>
              </a:r>
              <a:r>
                <a:rPr lang="en" sz="800"/>
                <a:t>natif</a:t>
              </a:r>
              <a:endParaRPr sz="800"/>
            </a:p>
          </p:txBody>
        </p:sp>
        <p:cxnSp>
          <p:nvCxnSpPr>
            <p:cNvPr id="185" name="Google Shape;185;p22"/>
            <p:cNvCxnSpPr/>
            <p:nvPr/>
          </p:nvCxnSpPr>
          <p:spPr>
            <a:xfrm>
              <a:off x="5366800" y="1362875"/>
              <a:ext cx="0" cy="1216500"/>
            </a:xfrm>
            <a:prstGeom prst="straightConnector1">
              <a:avLst/>
            </a:prstGeom>
            <a:noFill/>
            <a:ln cap="flat" cmpd="sng" w="19050">
              <a:solidFill>
                <a:schemeClr val="dk2"/>
              </a:solidFill>
              <a:prstDash val="solid"/>
              <a:round/>
              <a:headEnd len="med" w="med" type="none"/>
              <a:tailEnd len="med" w="med" type="none"/>
            </a:ln>
          </p:spPr>
        </p:cxnSp>
        <p:sp>
          <p:nvSpPr>
            <p:cNvPr id="186" name="Google Shape;186;p22"/>
            <p:cNvSpPr txBox="1"/>
            <p:nvPr/>
          </p:nvSpPr>
          <p:spPr>
            <a:xfrm>
              <a:off x="5443000" y="1192875"/>
              <a:ext cx="2279100" cy="631200"/>
            </a:xfrm>
            <a:prstGeom prst="rect">
              <a:avLst/>
            </a:prstGeom>
            <a:noFill/>
            <a:ln>
              <a:noFill/>
            </a:ln>
          </p:spPr>
          <p:txBody>
            <a:bodyPr anchorCtr="0" anchor="t" bIns="91425" lIns="114300" spcFirstLastPara="1" rIns="91425" wrap="square" tIns="91425">
              <a:spAutoFit/>
            </a:bodyPr>
            <a:lstStyle/>
            <a:p>
              <a:pPr indent="-317500" lvl="0" marL="457200" rtl="0" algn="l">
                <a:spcBef>
                  <a:spcPts val="0"/>
                </a:spcBef>
                <a:spcAft>
                  <a:spcPts val="0"/>
                </a:spcAft>
                <a:buClr>
                  <a:srgbClr val="CC0000"/>
                </a:buClr>
                <a:buSzPts val="1400"/>
                <a:buChar char="-"/>
              </a:pPr>
              <a:r>
                <a:rPr b="1" lang="en">
                  <a:solidFill>
                    <a:srgbClr val="CC0000"/>
                  </a:solidFill>
                </a:rPr>
                <a:t>Contraintes</a:t>
              </a:r>
              <a:endParaRPr b="1">
                <a:solidFill>
                  <a:srgbClr val="CC0000"/>
                </a:solidFill>
              </a:endParaRPr>
            </a:p>
            <a:p>
              <a:pPr indent="0" lvl="0" marL="0" rtl="0" algn="l">
                <a:spcBef>
                  <a:spcPts val="0"/>
                </a:spcBef>
                <a:spcAft>
                  <a:spcPts val="0"/>
                </a:spcAft>
                <a:buNone/>
              </a:pPr>
              <a:r>
                <a:t/>
              </a:r>
              <a:endParaRPr sz="1500">
                <a:solidFill>
                  <a:srgbClr val="CC0000"/>
                </a:solidFill>
                <a:latin typeface="Open Sans"/>
                <a:ea typeface="Open Sans"/>
                <a:cs typeface="Open Sans"/>
                <a:sym typeface="Open Sans"/>
              </a:endParaRPr>
            </a:p>
          </p:txBody>
        </p:sp>
        <p:sp>
          <p:nvSpPr>
            <p:cNvPr id="187" name="Google Shape;187;p22"/>
            <p:cNvSpPr txBox="1"/>
            <p:nvPr/>
          </p:nvSpPr>
          <p:spPr>
            <a:xfrm>
              <a:off x="5543900" y="1645150"/>
              <a:ext cx="3000000" cy="74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800"/>
                <a:t>Moindre performances et Design spécifique par plateforme, mais aussi des adaptations nécessaires pour IOS et android</a:t>
              </a:r>
              <a:endParaRPr sz="800"/>
            </a:p>
            <a:p>
              <a:pPr indent="0" lvl="0" marL="0" rtl="0" algn="l">
                <a:lnSpc>
                  <a:spcPct val="115000"/>
                </a:lnSpc>
                <a:spcBef>
                  <a:spcPts val="1200"/>
                </a:spcBef>
                <a:spcAft>
                  <a:spcPts val="1200"/>
                </a:spcAft>
                <a:buNone/>
              </a:pPr>
              <a:r>
                <a:t/>
              </a:r>
              <a:endParaRPr sz="800"/>
            </a:p>
          </p:txBody>
        </p:sp>
      </p:grpSp>
      <p:sp>
        <p:nvSpPr>
          <p:cNvPr id="188" name="Google Shape;188;p22"/>
          <p:cNvSpPr txBox="1"/>
          <p:nvPr/>
        </p:nvSpPr>
        <p:spPr>
          <a:xfrm>
            <a:off x="231000" y="3287825"/>
            <a:ext cx="8161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Open Sans"/>
                <a:ea typeface="Open Sans"/>
                <a:cs typeface="Open Sans"/>
                <a:sym typeface="Open Sans"/>
              </a:rPr>
              <a:t>/?\</a:t>
            </a:r>
            <a:endParaRPr b="1" sz="1200">
              <a:solidFill>
                <a:schemeClr val="dk2"/>
              </a:solidFill>
              <a:latin typeface="Open Sans"/>
              <a:ea typeface="Open Sans"/>
              <a:cs typeface="Open Sans"/>
              <a:sym typeface="Open Sans"/>
            </a:endParaRPr>
          </a:p>
          <a:p>
            <a:pPr indent="0" lvl="0" marL="457200" rtl="0" algn="l">
              <a:spcBef>
                <a:spcPts val="0"/>
              </a:spcBef>
              <a:spcAft>
                <a:spcPts val="0"/>
              </a:spcAft>
              <a:buNone/>
            </a:pPr>
            <a:r>
              <a:rPr b="1" lang="en" sz="1200">
                <a:solidFill>
                  <a:schemeClr val="dk2"/>
                </a:solidFill>
                <a:latin typeface="Open Sans"/>
                <a:ea typeface="Open Sans"/>
                <a:cs typeface="Open Sans"/>
                <a:sym typeface="Open Sans"/>
              </a:rPr>
              <a:t>ReactNative </a:t>
            </a:r>
            <a:r>
              <a:rPr lang="en" sz="1200">
                <a:solidFill>
                  <a:schemeClr val="dk2"/>
                </a:solidFill>
                <a:latin typeface="Open Sans"/>
                <a:ea typeface="Open Sans"/>
                <a:cs typeface="Open Sans"/>
                <a:sym typeface="Open Sans"/>
              </a:rPr>
              <a:t>permet de coder avec un </a:t>
            </a:r>
            <a:r>
              <a:rPr lang="en" sz="1200">
                <a:solidFill>
                  <a:schemeClr val="dk2"/>
                </a:solidFill>
                <a:latin typeface="Open Sans"/>
                <a:ea typeface="Open Sans"/>
                <a:cs typeface="Open Sans"/>
                <a:sym typeface="Open Sans"/>
              </a:rPr>
              <a:t>langage</a:t>
            </a:r>
            <a:r>
              <a:rPr lang="en" sz="1200">
                <a:solidFill>
                  <a:schemeClr val="dk2"/>
                </a:solidFill>
                <a:latin typeface="Open Sans"/>
                <a:ea typeface="Open Sans"/>
                <a:cs typeface="Open Sans"/>
                <a:sym typeface="Open Sans"/>
              </a:rPr>
              <a:t> et framework web ( javasript / ReactJs ) et de générer une application mobile natif.</a:t>
            </a:r>
            <a:br>
              <a:rPr lang="en" sz="1200">
                <a:solidFill>
                  <a:schemeClr val="dk2"/>
                </a:solidFill>
                <a:latin typeface="Open Sans"/>
                <a:ea typeface="Open Sans"/>
                <a:cs typeface="Open Sans"/>
                <a:sym typeface="Open Sans"/>
              </a:rPr>
            </a:br>
            <a:r>
              <a:rPr lang="en" sz="1200">
                <a:solidFill>
                  <a:schemeClr val="dk2"/>
                </a:solidFill>
                <a:latin typeface="Open Sans"/>
                <a:ea typeface="Open Sans"/>
                <a:cs typeface="Open Sans"/>
                <a:sym typeface="Open Sans"/>
              </a:rPr>
              <a:t>Ce qui lui permet d’avoir les avantages des deux.</a:t>
            </a:r>
            <a:endParaRPr sz="1200">
              <a:solidFill>
                <a:schemeClr val="dk2"/>
              </a:solidFill>
              <a:latin typeface="Open Sans"/>
              <a:ea typeface="Open Sans"/>
              <a:cs typeface="Open Sans"/>
              <a:sym typeface="Open Sans"/>
            </a:endParaRPr>
          </a:p>
          <a:p>
            <a:pPr indent="0" lvl="0" marL="457200" rtl="0" algn="l">
              <a:spcBef>
                <a:spcPts val="0"/>
              </a:spcBef>
              <a:spcAft>
                <a:spcPts val="0"/>
              </a:spcAft>
              <a:buNone/>
            </a:pPr>
            <a:r>
              <a:rPr b="1" lang="en" sz="1200">
                <a:solidFill>
                  <a:schemeClr val="dk2"/>
                </a:solidFill>
                <a:latin typeface="Open Sans"/>
                <a:ea typeface="Open Sans"/>
                <a:cs typeface="Open Sans"/>
                <a:sym typeface="Open Sans"/>
              </a:rPr>
              <a:t>Flutter </a:t>
            </a:r>
            <a:r>
              <a:rPr lang="en" sz="1200">
                <a:solidFill>
                  <a:schemeClr val="dk2"/>
                </a:solidFill>
                <a:latin typeface="Open Sans"/>
                <a:ea typeface="Open Sans"/>
                <a:cs typeface="Open Sans"/>
                <a:sym typeface="Open Sans"/>
              </a:rPr>
              <a:t>aussi, mais il a son propre langage qui n’est pas du web. </a:t>
            </a:r>
            <a:endParaRPr sz="1200">
              <a:solidFill>
                <a:schemeClr val="dk2"/>
              </a:solidFill>
              <a:latin typeface="Open Sans"/>
              <a:ea typeface="Open Sans"/>
              <a:cs typeface="Open Sans"/>
              <a:sym typeface="Open Sans"/>
            </a:endParaRPr>
          </a:p>
          <a:p>
            <a:pPr indent="457200" lvl="0" marL="7315200" rtl="0" algn="l">
              <a:spcBef>
                <a:spcPts val="0"/>
              </a:spcBef>
              <a:spcAft>
                <a:spcPts val="0"/>
              </a:spcAft>
              <a:buNone/>
            </a:pPr>
            <a:r>
              <a:rPr b="1" lang="en" sz="1200">
                <a:solidFill>
                  <a:schemeClr val="dk2"/>
                </a:solidFill>
                <a:latin typeface="Open Sans"/>
                <a:ea typeface="Open Sans"/>
                <a:cs typeface="Open Sans"/>
                <a:sym typeface="Open Sans"/>
              </a:rPr>
              <a:t>/?\</a:t>
            </a:r>
            <a:endParaRPr b="1" sz="1200">
              <a:solidFill>
                <a:schemeClr val="dk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Natif, hybride, PWA</a:t>
            </a:r>
            <a:endParaRPr b="1" sz="1700">
              <a:latin typeface="Open Sans"/>
              <a:ea typeface="Open Sans"/>
              <a:cs typeface="Open Sans"/>
              <a:sym typeface="Open Sans"/>
            </a:endParaRPr>
          </a:p>
        </p:txBody>
      </p:sp>
      <p:sp>
        <p:nvSpPr>
          <p:cNvPr id="194" name="Google Shape;194;p23"/>
          <p:cNvSpPr txBox="1"/>
          <p:nvPr/>
        </p:nvSpPr>
        <p:spPr>
          <a:xfrm>
            <a:off x="174250" y="352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PWA</a:t>
            </a:r>
            <a:endParaRPr b="1" u="sng">
              <a:solidFill>
                <a:schemeClr val="lt2"/>
              </a:solidFill>
              <a:latin typeface="Open Sans"/>
              <a:ea typeface="Open Sans"/>
              <a:cs typeface="Open Sans"/>
              <a:sym typeface="Open Sans"/>
            </a:endParaRPr>
          </a:p>
        </p:txBody>
      </p:sp>
      <p:sp>
        <p:nvSpPr>
          <p:cNvPr id="195" name="Google Shape;195;p23"/>
          <p:cNvSpPr txBox="1"/>
          <p:nvPr/>
        </p:nvSpPr>
        <p:spPr>
          <a:xfrm>
            <a:off x="274350" y="618400"/>
            <a:ext cx="5442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2"/>
                </a:solidFill>
              </a:rPr>
              <a:t>Une progressive web app (PWA, application web progressive en français) est une</a:t>
            </a:r>
            <a:r>
              <a:rPr i="1" lang="en" sz="1100">
                <a:solidFill>
                  <a:schemeClr val="dk2"/>
                </a:solidFill>
                <a:uFill>
                  <a:noFill/>
                </a:uFill>
                <a:hlinkClick r:id="rId3">
                  <a:extLst>
                    <a:ext uri="{A12FA001-AC4F-418D-AE19-62706E023703}">
                      <ahyp:hlinkClr val="tx"/>
                    </a:ext>
                  </a:extLst>
                </a:hlinkClick>
              </a:rPr>
              <a:t> application web</a:t>
            </a:r>
            <a:r>
              <a:rPr i="1" lang="en" sz="1100">
                <a:solidFill>
                  <a:schemeClr val="dk2"/>
                </a:solidFill>
              </a:rPr>
              <a:t> qui consiste en des</a:t>
            </a:r>
            <a:r>
              <a:rPr i="1" lang="en" sz="1100">
                <a:solidFill>
                  <a:schemeClr val="dk2"/>
                </a:solidFill>
                <a:uFill>
                  <a:noFill/>
                </a:uFill>
                <a:hlinkClick r:id="rId4">
                  <a:extLst>
                    <a:ext uri="{A12FA001-AC4F-418D-AE19-62706E023703}">
                      <ahyp:hlinkClr val="tx"/>
                    </a:ext>
                  </a:extLst>
                </a:hlinkClick>
              </a:rPr>
              <a:t> pages</a:t>
            </a:r>
            <a:r>
              <a:rPr i="1" lang="en" sz="1100">
                <a:solidFill>
                  <a:schemeClr val="dk2"/>
                </a:solidFill>
              </a:rPr>
              <a:t> ou des</a:t>
            </a:r>
            <a:r>
              <a:rPr i="1" lang="en" sz="1100">
                <a:solidFill>
                  <a:schemeClr val="dk2"/>
                </a:solidFill>
                <a:uFill>
                  <a:noFill/>
                </a:uFill>
                <a:hlinkClick r:id="rId5">
                  <a:extLst>
                    <a:ext uri="{A12FA001-AC4F-418D-AE19-62706E023703}">
                      <ahyp:hlinkClr val="tx"/>
                    </a:ext>
                  </a:extLst>
                </a:hlinkClick>
              </a:rPr>
              <a:t> sites web</a:t>
            </a:r>
            <a:r>
              <a:rPr i="1" lang="en" sz="1100">
                <a:solidFill>
                  <a:schemeClr val="dk2"/>
                </a:solidFill>
              </a:rPr>
              <a:t>, et qui peuvent apparaître à l'utilisateur de la même manière que les</a:t>
            </a:r>
            <a:r>
              <a:rPr i="1" lang="en" sz="1100">
                <a:solidFill>
                  <a:schemeClr val="dk2"/>
                </a:solidFill>
                <a:uFill>
                  <a:noFill/>
                </a:uFill>
                <a:hlinkClick r:id="rId6">
                  <a:extLst>
                    <a:ext uri="{A12FA001-AC4F-418D-AE19-62706E023703}">
                      <ahyp:hlinkClr val="tx"/>
                    </a:ext>
                  </a:extLst>
                </a:hlinkClick>
              </a:rPr>
              <a:t> applications</a:t>
            </a:r>
            <a:r>
              <a:rPr i="1" lang="en" sz="1100">
                <a:solidFill>
                  <a:schemeClr val="dk2"/>
                </a:solidFill>
              </a:rPr>
              <a:t> natives ou les</a:t>
            </a:r>
            <a:r>
              <a:rPr i="1" lang="en" sz="1100">
                <a:solidFill>
                  <a:schemeClr val="dk2"/>
                </a:solidFill>
                <a:uFill>
                  <a:noFill/>
                </a:uFill>
                <a:hlinkClick r:id="rId7">
                  <a:extLst>
                    <a:ext uri="{A12FA001-AC4F-418D-AE19-62706E023703}">
                      <ahyp:hlinkClr val="tx"/>
                    </a:ext>
                  </a:extLst>
                </a:hlinkClick>
              </a:rPr>
              <a:t> applications mobiles</a:t>
            </a:r>
            <a:r>
              <a:rPr i="1" lang="en" sz="1100">
                <a:solidFill>
                  <a:schemeClr val="dk2"/>
                </a:solidFill>
              </a:rPr>
              <a:t>.</a:t>
            </a:r>
            <a:endParaRPr i="1" sz="1100">
              <a:solidFill>
                <a:schemeClr val="dk2"/>
              </a:solidFill>
            </a:endParaRPr>
          </a:p>
        </p:txBody>
      </p:sp>
      <p:grpSp>
        <p:nvGrpSpPr>
          <p:cNvPr id="196" name="Google Shape;196;p23"/>
          <p:cNvGrpSpPr/>
          <p:nvPr/>
        </p:nvGrpSpPr>
        <p:grpSpPr>
          <a:xfrm>
            <a:off x="21850" y="1337575"/>
            <a:ext cx="8474600" cy="1942375"/>
            <a:chOff x="69300" y="1192875"/>
            <a:chExt cx="8474600" cy="1942375"/>
          </a:xfrm>
        </p:grpSpPr>
        <p:sp>
          <p:nvSpPr>
            <p:cNvPr id="197" name="Google Shape;197;p23"/>
            <p:cNvSpPr txBox="1"/>
            <p:nvPr/>
          </p:nvSpPr>
          <p:spPr>
            <a:xfrm>
              <a:off x="69300" y="1231375"/>
              <a:ext cx="2510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78A960"/>
                </a:buClr>
                <a:buSzPts val="1400"/>
                <a:buChar char="+"/>
              </a:pPr>
              <a:r>
                <a:rPr lang="en">
                  <a:solidFill>
                    <a:srgbClr val="78A960"/>
                  </a:solidFill>
                </a:rPr>
                <a:t>Avantages</a:t>
              </a:r>
              <a:endParaRPr>
                <a:solidFill>
                  <a:srgbClr val="78A960"/>
                </a:solidFill>
              </a:endParaRPr>
            </a:p>
          </p:txBody>
        </p:sp>
        <p:sp>
          <p:nvSpPr>
            <p:cNvPr id="198" name="Google Shape;198;p23"/>
            <p:cNvSpPr txBox="1"/>
            <p:nvPr/>
          </p:nvSpPr>
          <p:spPr>
            <a:xfrm>
              <a:off x="69300" y="1645150"/>
              <a:ext cx="5120400" cy="149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800"/>
                <a:t>Ne nécessite qu’un développement (de la logique / règles de l’application) pour plusieurs plateformes</a:t>
              </a:r>
              <a:endParaRPr sz="800"/>
            </a:p>
            <a:p>
              <a:pPr indent="0" lvl="0" marL="0" rtl="0" algn="l">
                <a:lnSpc>
                  <a:spcPct val="115000"/>
                </a:lnSpc>
                <a:spcBef>
                  <a:spcPts val="1200"/>
                </a:spcBef>
                <a:spcAft>
                  <a:spcPts val="0"/>
                </a:spcAft>
                <a:buNone/>
              </a:pPr>
              <a:r>
                <a:rPr lang="en" sz="800"/>
                <a:t>Coût initial plus faible </a:t>
              </a:r>
              <a:endParaRPr sz="800"/>
            </a:p>
            <a:p>
              <a:pPr indent="0" lvl="0" marL="0" rtl="0" algn="l">
                <a:lnSpc>
                  <a:spcPct val="115000"/>
                </a:lnSpc>
                <a:spcBef>
                  <a:spcPts val="1200"/>
                </a:spcBef>
                <a:spcAft>
                  <a:spcPts val="0"/>
                </a:spcAft>
                <a:buNone/>
              </a:pPr>
              <a:r>
                <a:rPr lang="en" sz="800"/>
                <a:t>Très </a:t>
              </a:r>
              <a:r>
                <a:rPr lang="en" sz="800"/>
                <a:t>léger</a:t>
              </a:r>
              <a:endParaRPr sz="800"/>
            </a:p>
            <a:p>
              <a:pPr indent="0" lvl="0" marL="0" rtl="0" algn="l">
                <a:lnSpc>
                  <a:spcPct val="115000"/>
                </a:lnSpc>
                <a:spcBef>
                  <a:spcPts val="1200"/>
                </a:spcBef>
                <a:spcAft>
                  <a:spcPts val="0"/>
                </a:spcAft>
                <a:buNone/>
              </a:pPr>
              <a:r>
                <a:rPr lang="en" sz="800"/>
                <a:t>Mis à jour sans passer par un store</a:t>
              </a:r>
              <a:endParaRPr sz="800"/>
            </a:p>
            <a:p>
              <a:pPr indent="0" lvl="0" marL="0" rtl="0" algn="l">
                <a:lnSpc>
                  <a:spcPct val="115000"/>
                </a:lnSpc>
                <a:spcBef>
                  <a:spcPts val="1200"/>
                </a:spcBef>
                <a:spcAft>
                  <a:spcPts val="1200"/>
                </a:spcAft>
                <a:buNone/>
              </a:pPr>
              <a:r>
                <a:t/>
              </a:r>
              <a:endParaRPr sz="800"/>
            </a:p>
          </p:txBody>
        </p:sp>
        <p:cxnSp>
          <p:nvCxnSpPr>
            <p:cNvPr id="199" name="Google Shape;199;p23"/>
            <p:cNvCxnSpPr/>
            <p:nvPr/>
          </p:nvCxnSpPr>
          <p:spPr>
            <a:xfrm>
              <a:off x="5366800" y="1362875"/>
              <a:ext cx="0" cy="1571700"/>
            </a:xfrm>
            <a:prstGeom prst="straightConnector1">
              <a:avLst/>
            </a:prstGeom>
            <a:noFill/>
            <a:ln cap="flat" cmpd="sng" w="19050">
              <a:solidFill>
                <a:schemeClr val="dk2"/>
              </a:solidFill>
              <a:prstDash val="solid"/>
              <a:round/>
              <a:headEnd len="med" w="med" type="none"/>
              <a:tailEnd len="med" w="med" type="none"/>
            </a:ln>
          </p:spPr>
        </p:cxnSp>
        <p:sp>
          <p:nvSpPr>
            <p:cNvPr id="200" name="Google Shape;200;p23"/>
            <p:cNvSpPr txBox="1"/>
            <p:nvPr/>
          </p:nvSpPr>
          <p:spPr>
            <a:xfrm>
              <a:off x="5443000" y="1192875"/>
              <a:ext cx="2279100" cy="631200"/>
            </a:xfrm>
            <a:prstGeom prst="rect">
              <a:avLst/>
            </a:prstGeom>
            <a:noFill/>
            <a:ln>
              <a:noFill/>
            </a:ln>
          </p:spPr>
          <p:txBody>
            <a:bodyPr anchorCtr="0" anchor="t" bIns="91425" lIns="114300" spcFirstLastPara="1" rIns="91425" wrap="square" tIns="91425">
              <a:spAutoFit/>
            </a:bodyPr>
            <a:lstStyle/>
            <a:p>
              <a:pPr indent="-317500" lvl="0" marL="457200" rtl="0" algn="l">
                <a:spcBef>
                  <a:spcPts val="0"/>
                </a:spcBef>
                <a:spcAft>
                  <a:spcPts val="0"/>
                </a:spcAft>
                <a:buClr>
                  <a:srgbClr val="CC0000"/>
                </a:buClr>
                <a:buSzPts val="1400"/>
                <a:buChar char="-"/>
              </a:pPr>
              <a:r>
                <a:rPr b="1" lang="en">
                  <a:solidFill>
                    <a:srgbClr val="CC0000"/>
                  </a:solidFill>
                </a:rPr>
                <a:t>Contraintes</a:t>
              </a:r>
              <a:endParaRPr b="1">
                <a:solidFill>
                  <a:srgbClr val="CC0000"/>
                </a:solidFill>
              </a:endParaRPr>
            </a:p>
            <a:p>
              <a:pPr indent="0" lvl="0" marL="0" rtl="0" algn="l">
                <a:spcBef>
                  <a:spcPts val="0"/>
                </a:spcBef>
                <a:spcAft>
                  <a:spcPts val="0"/>
                </a:spcAft>
                <a:buNone/>
              </a:pPr>
              <a:r>
                <a:t/>
              </a:r>
              <a:endParaRPr sz="1500">
                <a:solidFill>
                  <a:srgbClr val="CC0000"/>
                </a:solidFill>
                <a:latin typeface="Open Sans"/>
                <a:ea typeface="Open Sans"/>
                <a:cs typeface="Open Sans"/>
                <a:sym typeface="Open Sans"/>
              </a:endParaRPr>
            </a:p>
          </p:txBody>
        </p:sp>
        <p:sp>
          <p:nvSpPr>
            <p:cNvPr id="201" name="Google Shape;201;p23"/>
            <p:cNvSpPr txBox="1"/>
            <p:nvPr/>
          </p:nvSpPr>
          <p:spPr>
            <a:xfrm>
              <a:off x="5543900" y="1645150"/>
              <a:ext cx="3000000" cy="133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800"/>
                <a:t>Moindre performances et Design spécifique par plateforme, mais aussi des adaptations nécessaires pour IOS et android</a:t>
              </a:r>
              <a:endParaRPr sz="800"/>
            </a:p>
            <a:p>
              <a:pPr indent="0" lvl="0" marL="0" rtl="0" algn="l">
                <a:lnSpc>
                  <a:spcPct val="115000"/>
                </a:lnSpc>
                <a:spcBef>
                  <a:spcPts val="1200"/>
                </a:spcBef>
                <a:spcAft>
                  <a:spcPts val="0"/>
                </a:spcAft>
                <a:buNone/>
              </a:pPr>
              <a:r>
                <a:rPr lang="en" sz="800"/>
                <a:t>La </a:t>
              </a:r>
              <a:r>
                <a:rPr lang="en" sz="800"/>
                <a:t>plupart</a:t>
              </a:r>
              <a:r>
                <a:rPr lang="en" sz="800"/>
                <a:t> </a:t>
              </a:r>
              <a:r>
                <a:rPr lang="en" sz="800"/>
                <a:t>fonctionnalités</a:t>
              </a:r>
              <a:r>
                <a:rPr lang="en" sz="800"/>
                <a:t> natif ne sont pas pris en charge</a:t>
              </a:r>
              <a:endParaRPr sz="800"/>
            </a:p>
            <a:p>
              <a:pPr indent="0" lvl="0" marL="0" rtl="0" algn="l">
                <a:lnSpc>
                  <a:spcPct val="115000"/>
                </a:lnSpc>
                <a:spcBef>
                  <a:spcPts val="1200"/>
                </a:spcBef>
                <a:spcAft>
                  <a:spcPts val="0"/>
                </a:spcAft>
                <a:buNone/>
              </a:pPr>
              <a:r>
                <a:rPr lang="en" sz="800"/>
                <a:t>Impossible de mettre dans l’AppStore</a:t>
              </a:r>
              <a:endParaRPr sz="800"/>
            </a:p>
            <a:p>
              <a:pPr indent="0" lvl="0" marL="0" rtl="0" algn="l">
                <a:lnSpc>
                  <a:spcPct val="115000"/>
                </a:lnSpc>
                <a:spcBef>
                  <a:spcPts val="1200"/>
                </a:spcBef>
                <a:spcAft>
                  <a:spcPts val="1200"/>
                </a:spcAft>
                <a:buNone/>
              </a:pPr>
              <a:r>
                <a:t/>
              </a:r>
              <a:endParaRPr sz="800"/>
            </a:p>
          </p:txBody>
        </p:sp>
      </p:grpSp>
      <p:sp>
        <p:nvSpPr>
          <p:cNvPr id="202" name="Google Shape;202;p23"/>
          <p:cNvSpPr txBox="1"/>
          <p:nvPr/>
        </p:nvSpPr>
        <p:spPr>
          <a:xfrm>
            <a:off x="-44900" y="47895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Article : </a:t>
            </a:r>
            <a:r>
              <a:rPr i="1" lang="en" sz="1100" u="sng">
                <a:solidFill>
                  <a:schemeClr val="accent1"/>
                </a:solidFill>
                <a:latin typeface="Open Sans"/>
                <a:ea typeface="Open Sans"/>
                <a:cs typeface="Open Sans"/>
                <a:sym typeface="Open Sans"/>
                <a:hlinkClick r:id="rId8">
                  <a:extLst>
                    <a:ext uri="{A12FA001-AC4F-418D-AE19-62706E023703}">
                      <ahyp:hlinkClr val="tx"/>
                    </a:ext>
                  </a:extLst>
                </a:hlinkClick>
              </a:rPr>
              <a:t>https://meritis.fr/introduction-au-progressive-web-app/</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Apache Cordova</a:t>
            </a:r>
            <a:endParaRPr b="1" sz="1700">
              <a:latin typeface="Open Sans"/>
              <a:ea typeface="Open Sans"/>
              <a:cs typeface="Open Sans"/>
              <a:sym typeface="Open Sans"/>
            </a:endParaRPr>
          </a:p>
        </p:txBody>
      </p:sp>
      <p:sp>
        <p:nvSpPr>
          <p:cNvPr id="208" name="Google Shape;208;p24"/>
          <p:cNvSpPr txBox="1"/>
          <p:nvPr/>
        </p:nvSpPr>
        <p:spPr>
          <a:xfrm>
            <a:off x="181950" y="295000"/>
            <a:ext cx="5442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2"/>
                </a:solidFill>
              </a:rPr>
              <a:t>Apache Cordova ou plus anciennement Apache Callback ou PhoneGap</a:t>
            </a:r>
            <a:r>
              <a:rPr baseline="30000" i="1" lang="en" sz="1100">
                <a:solidFill>
                  <a:schemeClr val="dk2"/>
                </a:solidFill>
                <a:uFill>
                  <a:noFill/>
                </a:uFill>
                <a:hlinkClick r:id="rId3">
                  <a:extLst>
                    <a:ext uri="{A12FA001-AC4F-418D-AE19-62706E023703}">
                      <ahyp:hlinkClr val="tx"/>
                    </a:ext>
                  </a:extLst>
                </a:hlinkClick>
              </a:rPr>
              <a:t>2</a:t>
            </a:r>
            <a:r>
              <a:rPr i="1" lang="en" sz="1100">
                <a:solidFill>
                  <a:schemeClr val="dk2"/>
                </a:solidFill>
              </a:rPr>
              <a:t>, est un</a:t>
            </a:r>
            <a:r>
              <a:rPr i="1" lang="en" sz="1100">
                <a:solidFill>
                  <a:schemeClr val="dk2"/>
                </a:solidFill>
                <a:uFill>
                  <a:noFill/>
                </a:uFill>
                <a:hlinkClick r:id="rId4">
                  <a:extLst>
                    <a:ext uri="{A12FA001-AC4F-418D-AE19-62706E023703}">
                      <ahyp:hlinkClr val="tx"/>
                    </a:ext>
                  </a:extLst>
                </a:hlinkClick>
              </a:rPr>
              <a:t> framework</a:t>
            </a:r>
            <a:r>
              <a:rPr i="1" lang="en" sz="1100">
                <a:solidFill>
                  <a:schemeClr val="dk2"/>
                </a:solidFill>
                <a:uFill>
                  <a:noFill/>
                </a:uFill>
                <a:hlinkClick r:id="rId5">
                  <a:extLst>
                    <a:ext uri="{A12FA001-AC4F-418D-AE19-62706E023703}">
                      <ahyp:hlinkClr val="tx"/>
                    </a:ext>
                  </a:extLst>
                </a:hlinkClick>
              </a:rPr>
              <a:t> open-source</a:t>
            </a:r>
            <a:r>
              <a:rPr i="1" lang="en" sz="1100">
                <a:solidFill>
                  <a:schemeClr val="dk2"/>
                </a:solidFill>
              </a:rPr>
              <a:t> développé par la</a:t>
            </a:r>
            <a:r>
              <a:rPr i="1" lang="en" sz="1100">
                <a:solidFill>
                  <a:schemeClr val="dk2"/>
                </a:solidFill>
                <a:uFill>
                  <a:noFill/>
                </a:uFill>
                <a:hlinkClick r:id="rId6">
                  <a:extLst>
                    <a:ext uri="{A12FA001-AC4F-418D-AE19-62706E023703}">
                      <ahyp:hlinkClr val="tx"/>
                    </a:ext>
                  </a:extLst>
                </a:hlinkClick>
              </a:rPr>
              <a:t> Fondation Apache</a:t>
            </a:r>
            <a:r>
              <a:rPr i="1" lang="en" sz="1100">
                <a:solidFill>
                  <a:schemeClr val="dk2"/>
                </a:solidFill>
              </a:rPr>
              <a:t>. Il permet de créer des applications pour différentes plateformes (</a:t>
            </a:r>
            <a:r>
              <a:rPr i="1" lang="en" sz="1100">
                <a:solidFill>
                  <a:schemeClr val="dk2"/>
                </a:solidFill>
                <a:uFill>
                  <a:noFill/>
                </a:uFill>
                <a:hlinkClick r:id="rId7">
                  <a:extLst>
                    <a:ext uri="{A12FA001-AC4F-418D-AE19-62706E023703}">
                      <ahyp:hlinkClr val="tx"/>
                    </a:ext>
                  </a:extLst>
                </a:hlinkClick>
              </a:rPr>
              <a:t>Android</a:t>
            </a:r>
            <a:r>
              <a:rPr i="1" lang="en" sz="1100">
                <a:solidFill>
                  <a:schemeClr val="dk2"/>
                </a:solidFill>
              </a:rPr>
              <a:t>,</a:t>
            </a:r>
            <a:r>
              <a:rPr i="1" lang="en" sz="1100">
                <a:solidFill>
                  <a:schemeClr val="dk2"/>
                </a:solidFill>
                <a:uFill>
                  <a:noFill/>
                </a:uFill>
                <a:hlinkClick r:id="rId8">
                  <a:extLst>
                    <a:ext uri="{A12FA001-AC4F-418D-AE19-62706E023703}">
                      <ahyp:hlinkClr val="tx"/>
                    </a:ext>
                  </a:extLst>
                </a:hlinkClick>
              </a:rPr>
              <a:t> Firefox OS</a:t>
            </a:r>
            <a:r>
              <a:rPr i="1" lang="en" sz="1100">
                <a:solidFill>
                  <a:schemeClr val="dk2"/>
                </a:solidFill>
              </a:rPr>
              <a:t>,</a:t>
            </a:r>
            <a:r>
              <a:rPr i="1" lang="en" sz="1100">
                <a:solidFill>
                  <a:schemeClr val="dk2"/>
                </a:solidFill>
                <a:uFill>
                  <a:noFill/>
                </a:uFill>
                <a:hlinkClick r:id="rId9">
                  <a:extLst>
                    <a:ext uri="{A12FA001-AC4F-418D-AE19-62706E023703}">
                      <ahyp:hlinkClr val="tx"/>
                    </a:ext>
                  </a:extLst>
                </a:hlinkClick>
              </a:rPr>
              <a:t> iOS</a:t>
            </a:r>
            <a:r>
              <a:rPr i="1" lang="en" sz="1100">
                <a:solidFill>
                  <a:schemeClr val="dk2"/>
                </a:solidFill>
              </a:rPr>
              <a:t>,</a:t>
            </a:r>
            <a:r>
              <a:rPr i="1" lang="en" sz="1100">
                <a:solidFill>
                  <a:schemeClr val="dk2"/>
                </a:solidFill>
                <a:uFill>
                  <a:noFill/>
                </a:uFill>
                <a:hlinkClick r:id="rId10">
                  <a:extLst>
                    <a:ext uri="{A12FA001-AC4F-418D-AE19-62706E023703}">
                      <ahyp:hlinkClr val="tx"/>
                    </a:ext>
                  </a:extLst>
                </a:hlinkClick>
              </a:rPr>
              <a:t> Ubuntu</a:t>
            </a:r>
            <a:r>
              <a:rPr i="1" lang="en" sz="1100">
                <a:solidFill>
                  <a:schemeClr val="dk2"/>
                </a:solidFill>
              </a:rPr>
              <a:t>,</a:t>
            </a:r>
            <a:r>
              <a:rPr i="1" lang="en" sz="1100">
                <a:solidFill>
                  <a:schemeClr val="dk2"/>
                </a:solidFill>
                <a:uFill>
                  <a:noFill/>
                </a:uFill>
                <a:hlinkClick r:id="rId11">
                  <a:extLst>
                    <a:ext uri="{A12FA001-AC4F-418D-AE19-62706E023703}">
                      <ahyp:hlinkClr val="tx"/>
                    </a:ext>
                  </a:extLst>
                </a:hlinkClick>
              </a:rPr>
              <a:t> Windows 8</a:t>
            </a:r>
            <a:r>
              <a:rPr i="1" lang="en" sz="1100">
                <a:solidFill>
                  <a:schemeClr val="dk2"/>
                </a:solidFill>
              </a:rPr>
              <a:t>...) en</a:t>
            </a:r>
            <a:r>
              <a:rPr i="1" lang="en" sz="1100">
                <a:solidFill>
                  <a:schemeClr val="dk2"/>
                </a:solidFill>
                <a:uFill>
                  <a:noFill/>
                </a:uFill>
                <a:hlinkClick r:id="rId12">
                  <a:extLst>
                    <a:ext uri="{A12FA001-AC4F-418D-AE19-62706E023703}">
                      <ahyp:hlinkClr val="tx"/>
                    </a:ext>
                  </a:extLst>
                </a:hlinkClick>
              </a:rPr>
              <a:t> HTML</a:t>
            </a:r>
            <a:r>
              <a:rPr i="1" lang="en" sz="1100">
                <a:solidFill>
                  <a:schemeClr val="dk2"/>
                </a:solidFill>
              </a:rPr>
              <a:t>,</a:t>
            </a:r>
            <a:r>
              <a:rPr i="1" lang="en" sz="1100">
                <a:solidFill>
                  <a:schemeClr val="dk2"/>
                </a:solidFill>
                <a:uFill>
                  <a:noFill/>
                </a:uFill>
                <a:hlinkClick r:id="rId13">
                  <a:extLst>
                    <a:ext uri="{A12FA001-AC4F-418D-AE19-62706E023703}">
                      <ahyp:hlinkClr val="tx"/>
                    </a:ext>
                  </a:extLst>
                </a:hlinkClick>
              </a:rPr>
              <a:t> CSS</a:t>
            </a:r>
            <a:r>
              <a:rPr i="1" lang="en" sz="1100">
                <a:solidFill>
                  <a:schemeClr val="dk2"/>
                </a:solidFill>
              </a:rPr>
              <a:t> et</a:t>
            </a:r>
            <a:r>
              <a:rPr i="1" lang="en" sz="1100">
                <a:solidFill>
                  <a:schemeClr val="dk2"/>
                </a:solidFill>
                <a:uFill>
                  <a:noFill/>
                </a:uFill>
                <a:hlinkClick r:id="rId14">
                  <a:extLst>
                    <a:ext uri="{A12FA001-AC4F-418D-AE19-62706E023703}">
                      <ahyp:hlinkClr val="tx"/>
                    </a:ext>
                  </a:extLst>
                </a:hlinkClick>
              </a:rPr>
              <a:t> JavaScript</a:t>
            </a:r>
            <a:r>
              <a:rPr i="1" lang="en" sz="1100">
                <a:solidFill>
                  <a:schemeClr val="dk2"/>
                </a:solidFill>
              </a:rPr>
              <a:t>. </a:t>
            </a:r>
            <a:endParaRPr i="1" sz="1100">
              <a:solidFill>
                <a:schemeClr val="dk2"/>
              </a:solidFill>
            </a:endParaRPr>
          </a:p>
        </p:txBody>
      </p:sp>
      <p:sp>
        <p:nvSpPr>
          <p:cNvPr id="209" name="Google Shape;209;p24"/>
          <p:cNvSpPr txBox="1"/>
          <p:nvPr/>
        </p:nvSpPr>
        <p:spPr>
          <a:xfrm>
            <a:off x="-44900" y="47741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Source : </a:t>
            </a:r>
            <a:r>
              <a:rPr i="1" lang="en" sz="1100" u="sng">
                <a:solidFill>
                  <a:schemeClr val="hlink"/>
                </a:solidFill>
                <a:latin typeface="Open Sans"/>
                <a:ea typeface="Open Sans"/>
                <a:cs typeface="Open Sans"/>
                <a:sym typeface="Open Sans"/>
                <a:hlinkClick r:id="rId15"/>
              </a:rPr>
              <a:t>https://fr.wikipedia.org/wiki/Apache_Cordova</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
        <p:nvSpPr>
          <p:cNvPr id="210" name="Google Shape;210;p24"/>
          <p:cNvSpPr txBox="1"/>
          <p:nvPr/>
        </p:nvSpPr>
        <p:spPr>
          <a:xfrm>
            <a:off x="0" y="1524575"/>
            <a:ext cx="425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Site web: </a:t>
            </a:r>
            <a:endParaRPr>
              <a:latin typeface="Open Sans"/>
              <a:ea typeface="Open Sans"/>
              <a:cs typeface="Open Sans"/>
              <a:sym typeface="Open Sans"/>
            </a:endParaRPr>
          </a:p>
          <a:p>
            <a:pPr indent="457200" lvl="0" marL="0" rtl="0" algn="l">
              <a:spcBef>
                <a:spcPts val="0"/>
              </a:spcBef>
              <a:spcAft>
                <a:spcPts val="0"/>
              </a:spcAft>
              <a:buNone/>
            </a:pPr>
            <a:r>
              <a:rPr lang="en" u="sng">
                <a:solidFill>
                  <a:schemeClr val="hlink"/>
                </a:solidFill>
                <a:latin typeface="Open Sans"/>
                <a:ea typeface="Open Sans"/>
                <a:cs typeface="Open Sans"/>
                <a:sym typeface="Open Sans"/>
                <a:hlinkClick r:id="rId16"/>
              </a:rPr>
              <a:t>https://cordova.apache.org/</a:t>
            </a:r>
            <a:endParaRPr>
              <a:latin typeface="Open Sans"/>
              <a:ea typeface="Open Sans"/>
              <a:cs typeface="Open Sans"/>
              <a:sym typeface="Open Sans"/>
            </a:endParaRPr>
          </a:p>
        </p:txBody>
      </p:sp>
      <p:sp>
        <p:nvSpPr>
          <p:cNvPr id="211" name="Google Shape;211;p24"/>
          <p:cNvSpPr txBox="1"/>
          <p:nvPr/>
        </p:nvSpPr>
        <p:spPr>
          <a:xfrm>
            <a:off x="4459375" y="1492175"/>
            <a:ext cx="436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Documentation:</a:t>
            </a:r>
            <a:endParaRPr>
              <a:latin typeface="Open Sans"/>
              <a:ea typeface="Open Sans"/>
              <a:cs typeface="Open Sans"/>
              <a:sym typeface="Open Sans"/>
            </a:endParaRPr>
          </a:p>
          <a:p>
            <a:pPr indent="457200" lvl="0" marL="0" rtl="0" algn="l">
              <a:spcBef>
                <a:spcPts val="0"/>
              </a:spcBef>
              <a:spcAft>
                <a:spcPts val="0"/>
              </a:spcAft>
              <a:buNone/>
            </a:pPr>
            <a:r>
              <a:rPr lang="en" u="sng">
                <a:solidFill>
                  <a:schemeClr val="hlink"/>
                </a:solidFill>
                <a:latin typeface="Open Sans"/>
                <a:ea typeface="Open Sans"/>
                <a:cs typeface="Open Sans"/>
                <a:sym typeface="Open Sans"/>
                <a:hlinkClick r:id="rId17"/>
              </a:rPr>
              <a:t>https://cordova.apache.org/docs/en/latest/</a:t>
            </a:r>
            <a:endParaRPr>
              <a:latin typeface="Open Sans"/>
              <a:ea typeface="Open Sans"/>
              <a:cs typeface="Open Sans"/>
              <a:sym typeface="Open Sans"/>
            </a:endParaRPr>
          </a:p>
        </p:txBody>
      </p:sp>
      <p:pic>
        <p:nvPicPr>
          <p:cNvPr id="212" name="Google Shape;212;p24"/>
          <p:cNvPicPr preferRelativeResize="0"/>
          <p:nvPr/>
        </p:nvPicPr>
        <p:blipFill>
          <a:blip r:embed="rId18">
            <a:alphaModFix/>
          </a:blip>
          <a:stretch>
            <a:fillRect/>
          </a:stretch>
        </p:blipFill>
        <p:spPr>
          <a:xfrm>
            <a:off x="7632723" y="295000"/>
            <a:ext cx="1273850" cy="568751"/>
          </a:xfrm>
          <a:prstGeom prst="rect">
            <a:avLst/>
          </a:prstGeom>
          <a:noFill/>
          <a:ln>
            <a:noFill/>
          </a:ln>
        </p:spPr>
      </p:pic>
      <p:sp>
        <p:nvSpPr>
          <p:cNvPr id="213" name="Google Shape;213;p24"/>
          <p:cNvSpPr txBox="1"/>
          <p:nvPr/>
        </p:nvSpPr>
        <p:spPr>
          <a:xfrm>
            <a:off x="0" y="2507850"/>
            <a:ext cx="488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Installation (suite dans les prochaines slides):</a:t>
            </a:r>
            <a:endParaRPr>
              <a:latin typeface="Open Sans"/>
              <a:ea typeface="Open Sans"/>
              <a:cs typeface="Open Sans"/>
              <a:sym typeface="Open Sans"/>
            </a:endParaRPr>
          </a:p>
          <a:p>
            <a:pPr indent="457200" lvl="0" marL="0" rtl="0" algn="l">
              <a:spcBef>
                <a:spcPts val="0"/>
              </a:spcBef>
              <a:spcAft>
                <a:spcPts val="0"/>
              </a:spcAft>
              <a:buNone/>
            </a:pPr>
            <a:r>
              <a:rPr lang="en" u="sng">
                <a:solidFill>
                  <a:schemeClr val="hlink"/>
                </a:solidFill>
                <a:latin typeface="Open Sans"/>
                <a:ea typeface="Open Sans"/>
                <a:cs typeface="Open Sans"/>
                <a:sym typeface="Open Sans"/>
                <a:hlinkClick r:id="rId19"/>
              </a:rPr>
              <a:t>https://cordova.apache.org/docs/en/latest/guide/cli/index.html</a:t>
            </a:r>
            <a:endParaRPr>
              <a:latin typeface="Open Sans"/>
              <a:ea typeface="Open Sans"/>
              <a:cs typeface="Open Sans"/>
              <a:sym typeface="Open Sans"/>
            </a:endParaRPr>
          </a:p>
        </p:txBody>
      </p:sp>
      <p:sp>
        <p:nvSpPr>
          <p:cNvPr id="214" name="Google Shape;214;p24"/>
          <p:cNvSpPr txBox="1"/>
          <p:nvPr/>
        </p:nvSpPr>
        <p:spPr>
          <a:xfrm>
            <a:off x="39800" y="3580425"/>
            <a:ext cx="498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Github:</a:t>
            </a:r>
            <a:endParaRPr>
              <a:latin typeface="Open Sans"/>
              <a:ea typeface="Open Sans"/>
              <a:cs typeface="Open Sans"/>
              <a:sym typeface="Open Sans"/>
            </a:endParaRPr>
          </a:p>
          <a:p>
            <a:pPr indent="457200" lvl="0" marL="0" rtl="0" algn="l">
              <a:spcBef>
                <a:spcPts val="0"/>
              </a:spcBef>
              <a:spcAft>
                <a:spcPts val="0"/>
              </a:spcAft>
              <a:buNone/>
            </a:pPr>
            <a:r>
              <a:rPr lang="en" u="sng">
                <a:solidFill>
                  <a:schemeClr val="hlink"/>
                </a:solidFill>
                <a:latin typeface="Open Sans"/>
                <a:ea typeface="Open Sans"/>
                <a:cs typeface="Open Sans"/>
                <a:sym typeface="Open Sans"/>
                <a:hlinkClick r:id="rId20"/>
              </a:rPr>
              <a:t>https://github.com/apache/cordova</a:t>
            </a:r>
            <a:endParaRPr>
              <a:latin typeface="Open Sans"/>
              <a:ea typeface="Open Sans"/>
              <a:cs typeface="Open Sans"/>
              <a:sym typeface="Open Sans"/>
            </a:endParaRPr>
          </a:p>
        </p:txBody>
      </p:sp>
      <p:sp>
        <p:nvSpPr>
          <p:cNvPr id="215" name="Google Shape;215;p24"/>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Hybride</a:t>
            </a:r>
            <a:endParaRPr i="1" sz="1000">
              <a:solidFill>
                <a:schemeClr val="dk2"/>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p:nvPr/>
        </p:nvSpPr>
        <p:spPr>
          <a:xfrm>
            <a:off x="431200" y="2098400"/>
            <a:ext cx="6206100" cy="16314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Apache Cordova</a:t>
            </a:r>
            <a:endParaRPr b="1" sz="1700">
              <a:latin typeface="Open Sans"/>
              <a:ea typeface="Open Sans"/>
              <a:cs typeface="Open Sans"/>
              <a:sym typeface="Open Sans"/>
            </a:endParaRPr>
          </a:p>
        </p:txBody>
      </p:sp>
      <p:pic>
        <p:nvPicPr>
          <p:cNvPr id="222" name="Google Shape;222;p25"/>
          <p:cNvPicPr preferRelativeResize="0"/>
          <p:nvPr/>
        </p:nvPicPr>
        <p:blipFill>
          <a:blip r:embed="rId3">
            <a:alphaModFix/>
          </a:blip>
          <a:stretch>
            <a:fillRect/>
          </a:stretch>
        </p:blipFill>
        <p:spPr>
          <a:xfrm>
            <a:off x="7632723" y="295000"/>
            <a:ext cx="1273850" cy="568751"/>
          </a:xfrm>
          <a:prstGeom prst="rect">
            <a:avLst/>
          </a:prstGeom>
          <a:noFill/>
          <a:ln>
            <a:noFill/>
          </a:ln>
        </p:spPr>
      </p:pic>
      <p:sp>
        <p:nvSpPr>
          <p:cNvPr id="223" name="Google Shape;223;p25"/>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Hybride</a:t>
            </a:r>
            <a:endParaRPr i="1" sz="1000">
              <a:solidFill>
                <a:schemeClr val="dk2"/>
              </a:solidFill>
              <a:latin typeface="Open Sans"/>
              <a:ea typeface="Open Sans"/>
              <a:cs typeface="Open Sans"/>
              <a:sym typeface="Open Sans"/>
            </a:endParaRPr>
          </a:p>
        </p:txBody>
      </p:sp>
      <p:sp>
        <p:nvSpPr>
          <p:cNvPr id="224" name="Google Shape;224;p25"/>
          <p:cNvSpPr txBox="1"/>
          <p:nvPr/>
        </p:nvSpPr>
        <p:spPr>
          <a:xfrm>
            <a:off x="205400" y="356600"/>
            <a:ext cx="386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Ma première application mobile - Hello world!</a:t>
            </a:r>
            <a:endParaRPr b="1" u="sng">
              <a:solidFill>
                <a:schemeClr val="lt2"/>
              </a:solidFill>
              <a:latin typeface="Open Sans"/>
              <a:ea typeface="Open Sans"/>
              <a:cs typeface="Open Sans"/>
              <a:sym typeface="Open Sans"/>
            </a:endParaRPr>
          </a:p>
        </p:txBody>
      </p:sp>
      <p:sp>
        <p:nvSpPr>
          <p:cNvPr id="225" name="Google Shape;225;p25"/>
          <p:cNvSpPr txBox="1"/>
          <p:nvPr/>
        </p:nvSpPr>
        <p:spPr>
          <a:xfrm>
            <a:off x="431200" y="1448500"/>
            <a:ext cx="83619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Ouvrir un terminal au niveau de votre dossier de travail</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a:t>
            </a:r>
            <a:r>
              <a:rPr lang="en">
                <a:solidFill>
                  <a:schemeClr val="lt1"/>
                </a:solidFill>
                <a:latin typeface="Open Sans"/>
                <a:ea typeface="Open Sans"/>
                <a:cs typeface="Open Sans"/>
                <a:sym typeface="Open Sans"/>
              </a:rPr>
              <a:t>Windows					MacOS/Linux</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C:\&gt; </a:t>
            </a:r>
            <a:r>
              <a:rPr lang="en">
                <a:solidFill>
                  <a:schemeClr val="lt1"/>
                </a:solidFill>
                <a:latin typeface="Open Sans"/>
                <a:ea typeface="Open Sans"/>
                <a:cs typeface="Open Sans"/>
                <a:sym typeface="Open Sans"/>
              </a:rPr>
              <a:t>npm install -g cordova</a:t>
            </a:r>
            <a:r>
              <a:rPr lang="en">
                <a:solidFill>
                  <a:schemeClr val="lt1"/>
                </a:solidFill>
                <a:latin typeface="Open Sans"/>
                <a:ea typeface="Open Sans"/>
                <a:cs typeface="Open Sans"/>
                <a:sym typeface="Open Sans"/>
              </a:rPr>
              <a:t>		sudo npm install -g cordova</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cordova create myFirstApp com.ynov.myFirstApp MyFirstApp</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cd MyFirstApp</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p:txBody>
      </p:sp>
      <p:sp>
        <p:nvSpPr>
          <p:cNvPr id="226" name="Google Shape;226;p25"/>
          <p:cNvSpPr txBox="1"/>
          <p:nvPr/>
        </p:nvSpPr>
        <p:spPr>
          <a:xfrm>
            <a:off x="205400" y="104828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Installation</a:t>
            </a:r>
            <a:endParaRPr b="1">
              <a:solidFill>
                <a:schemeClr val="dk2"/>
              </a:solidFill>
            </a:endParaRPr>
          </a:p>
        </p:txBody>
      </p:sp>
      <p:sp>
        <p:nvSpPr>
          <p:cNvPr id="227" name="Google Shape;227;p25"/>
          <p:cNvSpPr txBox="1"/>
          <p:nvPr/>
        </p:nvSpPr>
        <p:spPr>
          <a:xfrm>
            <a:off x="863675" y="4002225"/>
            <a:ext cx="747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Open Sans"/>
                <a:ea typeface="Open Sans"/>
                <a:cs typeface="Open Sans"/>
                <a:sym typeface="Open Sans"/>
              </a:rPr>
              <a:t>A présent, vous pouvez ouvrir votre éditeur de code et regarder le fichier index.html. C’est le fichier qu’il faudra éditer pour créer votre site web qui sera votre application </a:t>
            </a:r>
            <a:r>
              <a:rPr lang="en">
                <a:solidFill>
                  <a:schemeClr val="accent5"/>
                </a:solidFill>
                <a:latin typeface="Open Sans"/>
                <a:ea typeface="Open Sans"/>
                <a:cs typeface="Open Sans"/>
                <a:sym typeface="Open Sans"/>
              </a:rPr>
              <a:t>mobile</a:t>
            </a:r>
            <a:endParaRPr>
              <a:solidFill>
                <a:schemeClr val="accent5"/>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p:nvPr/>
        </p:nvSpPr>
        <p:spPr>
          <a:xfrm>
            <a:off x="431200" y="2098400"/>
            <a:ext cx="6206100" cy="16314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Apache Cordova</a:t>
            </a:r>
            <a:endParaRPr b="1" sz="1700">
              <a:latin typeface="Open Sans"/>
              <a:ea typeface="Open Sans"/>
              <a:cs typeface="Open Sans"/>
              <a:sym typeface="Open Sans"/>
            </a:endParaRPr>
          </a:p>
        </p:txBody>
      </p:sp>
      <p:pic>
        <p:nvPicPr>
          <p:cNvPr id="234" name="Google Shape;234;p26"/>
          <p:cNvPicPr preferRelativeResize="0"/>
          <p:nvPr/>
        </p:nvPicPr>
        <p:blipFill>
          <a:blip r:embed="rId3">
            <a:alphaModFix/>
          </a:blip>
          <a:stretch>
            <a:fillRect/>
          </a:stretch>
        </p:blipFill>
        <p:spPr>
          <a:xfrm>
            <a:off x="7632723" y="295000"/>
            <a:ext cx="1273850" cy="568751"/>
          </a:xfrm>
          <a:prstGeom prst="rect">
            <a:avLst/>
          </a:prstGeom>
          <a:noFill/>
          <a:ln>
            <a:noFill/>
          </a:ln>
        </p:spPr>
      </p:pic>
      <p:sp>
        <p:nvSpPr>
          <p:cNvPr id="235" name="Google Shape;235;p26"/>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Hybride</a:t>
            </a:r>
            <a:endParaRPr i="1" sz="1000">
              <a:solidFill>
                <a:schemeClr val="dk2"/>
              </a:solidFill>
              <a:latin typeface="Open Sans"/>
              <a:ea typeface="Open Sans"/>
              <a:cs typeface="Open Sans"/>
              <a:sym typeface="Open Sans"/>
            </a:endParaRPr>
          </a:p>
        </p:txBody>
      </p:sp>
      <p:sp>
        <p:nvSpPr>
          <p:cNvPr id="236" name="Google Shape;236;p26"/>
          <p:cNvSpPr txBox="1"/>
          <p:nvPr/>
        </p:nvSpPr>
        <p:spPr>
          <a:xfrm>
            <a:off x="205400" y="356600"/>
            <a:ext cx="386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Ma première application mobile - Hello world!</a:t>
            </a:r>
            <a:endParaRPr b="1" u="sng">
              <a:solidFill>
                <a:schemeClr val="lt2"/>
              </a:solidFill>
              <a:latin typeface="Open Sans"/>
              <a:ea typeface="Open Sans"/>
              <a:cs typeface="Open Sans"/>
              <a:sym typeface="Open Sans"/>
            </a:endParaRPr>
          </a:p>
        </p:txBody>
      </p:sp>
      <p:sp>
        <p:nvSpPr>
          <p:cNvPr id="237" name="Google Shape;237;p26"/>
          <p:cNvSpPr txBox="1"/>
          <p:nvPr/>
        </p:nvSpPr>
        <p:spPr>
          <a:xfrm>
            <a:off x="431200" y="1448500"/>
            <a:ext cx="83619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Ouvrir un terminal au niveau de votre dossier du projet</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cordova platform add android@8.1.0</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Build							Emulate</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cordova build android			$ cordova emulate android</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p:txBody>
      </p:sp>
      <p:sp>
        <p:nvSpPr>
          <p:cNvPr id="238" name="Google Shape;238;p26"/>
          <p:cNvSpPr txBox="1"/>
          <p:nvPr/>
        </p:nvSpPr>
        <p:spPr>
          <a:xfrm>
            <a:off x="205400" y="1048300"/>
            <a:ext cx="46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Ouvrir mon application sous Android</a:t>
            </a:r>
            <a:endParaRPr b="1">
              <a:solidFill>
                <a:schemeClr val="dk2"/>
              </a:solidFill>
            </a:endParaRPr>
          </a:p>
        </p:txBody>
      </p:sp>
      <p:grpSp>
        <p:nvGrpSpPr>
          <p:cNvPr id="239" name="Google Shape;239;p26"/>
          <p:cNvGrpSpPr/>
          <p:nvPr/>
        </p:nvGrpSpPr>
        <p:grpSpPr>
          <a:xfrm>
            <a:off x="613125" y="3878150"/>
            <a:ext cx="7656625" cy="895150"/>
            <a:chOff x="613125" y="3878150"/>
            <a:chExt cx="7656625" cy="895150"/>
          </a:xfrm>
        </p:grpSpPr>
        <p:sp>
          <p:nvSpPr>
            <p:cNvPr id="240" name="Google Shape;240;p26"/>
            <p:cNvSpPr txBox="1"/>
            <p:nvPr/>
          </p:nvSpPr>
          <p:spPr>
            <a:xfrm>
              <a:off x="1634975" y="4110175"/>
              <a:ext cx="55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5"/>
                  </a:solidFill>
                  <a:latin typeface="Open Sans"/>
                  <a:ea typeface="Open Sans"/>
                  <a:cs typeface="Open Sans"/>
                  <a:sym typeface="Open Sans"/>
                </a:rPr>
                <a:t>Félicitation</a:t>
              </a:r>
              <a:r>
                <a:rPr b="1" lang="en" sz="1600">
                  <a:solidFill>
                    <a:schemeClr val="accent5"/>
                  </a:solidFill>
                  <a:latin typeface="Open Sans"/>
                  <a:ea typeface="Open Sans"/>
                  <a:cs typeface="Open Sans"/>
                  <a:sym typeface="Open Sans"/>
                </a:rPr>
                <a:t> vous savez faire une application mobile !!</a:t>
              </a:r>
              <a:endParaRPr b="1" sz="1600">
                <a:solidFill>
                  <a:schemeClr val="accent5"/>
                </a:solidFill>
                <a:latin typeface="Open Sans"/>
                <a:ea typeface="Open Sans"/>
                <a:cs typeface="Open Sans"/>
                <a:sym typeface="Open Sans"/>
              </a:endParaRPr>
            </a:p>
          </p:txBody>
        </p:sp>
        <p:pic>
          <p:nvPicPr>
            <p:cNvPr id="241" name="Google Shape;241;p26"/>
            <p:cNvPicPr preferRelativeResize="0"/>
            <p:nvPr/>
          </p:nvPicPr>
          <p:blipFill>
            <a:blip r:embed="rId4">
              <a:alphaModFix/>
            </a:blip>
            <a:stretch>
              <a:fillRect/>
            </a:stretch>
          </p:blipFill>
          <p:spPr>
            <a:xfrm>
              <a:off x="613125" y="3878150"/>
              <a:ext cx="895150" cy="895150"/>
            </a:xfrm>
            <a:prstGeom prst="rect">
              <a:avLst/>
            </a:prstGeom>
            <a:noFill/>
            <a:ln>
              <a:noFill/>
            </a:ln>
          </p:spPr>
        </p:pic>
        <p:pic>
          <p:nvPicPr>
            <p:cNvPr id="242" name="Google Shape;242;p26"/>
            <p:cNvPicPr preferRelativeResize="0"/>
            <p:nvPr/>
          </p:nvPicPr>
          <p:blipFill>
            <a:blip r:embed="rId4">
              <a:alphaModFix/>
            </a:blip>
            <a:stretch>
              <a:fillRect/>
            </a:stretch>
          </p:blipFill>
          <p:spPr>
            <a:xfrm>
              <a:off x="7374600" y="3878150"/>
              <a:ext cx="895150" cy="8951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nvSpPr>
        <p:spPr>
          <a:xfrm>
            <a:off x="2795800" y="1866025"/>
            <a:ext cx="401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lt2"/>
                </a:solidFill>
                <a:latin typeface="Georgia"/>
                <a:ea typeface="Georgia"/>
                <a:cs typeface="Georgia"/>
                <a:sym typeface="Georgia"/>
              </a:rPr>
              <a:t>Questions?</a:t>
            </a:r>
            <a:endParaRPr sz="6000">
              <a:solidFill>
                <a:schemeClr val="lt2"/>
              </a:solidFill>
              <a:latin typeface="Georgia"/>
              <a:ea typeface="Georgia"/>
              <a:cs typeface="Georgia"/>
              <a:sym typeface="Georgia"/>
            </a:endParaRPr>
          </a:p>
        </p:txBody>
      </p:sp>
      <p:sp>
        <p:nvSpPr>
          <p:cNvPr id="248" name="Google Shape;248;p27"/>
          <p:cNvSpPr txBox="1"/>
          <p:nvPr/>
        </p:nvSpPr>
        <p:spPr>
          <a:xfrm>
            <a:off x="769550" y="4279700"/>
            <a:ext cx="7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AZOULAY Jordan - </a:t>
            </a:r>
            <a:r>
              <a:rPr lang="en" u="sng">
                <a:solidFill>
                  <a:schemeClr val="hlink"/>
                </a:solidFill>
                <a:hlinkClick r:id="rId3"/>
              </a:rPr>
              <a:t>https://www.linkedin.com/in/jordan-azoulay/</a:t>
            </a:r>
            <a:r>
              <a:rPr lang="en"/>
              <a:t> </a:t>
            </a:r>
            <a:endParaRPr>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Synchronisation de tout le monde</a:t>
            </a:r>
            <a:endParaRPr b="1" sz="1700">
              <a:latin typeface="Open Sans"/>
              <a:ea typeface="Open Sans"/>
              <a:cs typeface="Open Sans"/>
              <a:sym typeface="Open Sans"/>
            </a:endParaRPr>
          </a:p>
        </p:txBody>
      </p:sp>
      <p:sp>
        <p:nvSpPr>
          <p:cNvPr id="254" name="Google Shape;254;p28"/>
          <p:cNvSpPr/>
          <p:nvPr/>
        </p:nvSpPr>
        <p:spPr>
          <a:xfrm>
            <a:off x="431200" y="2098400"/>
            <a:ext cx="6206100" cy="16314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txBox="1"/>
          <p:nvPr/>
        </p:nvSpPr>
        <p:spPr>
          <a:xfrm>
            <a:off x="431200" y="1448500"/>
            <a:ext cx="83619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Ouvrir un terminal au niveau de votre dossier du dossier de travail</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git clone https://github.com/poohia/YnovDevWebMobile.git myFirstApp</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cd myFirstApp</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git checkout 1.InitCordova</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npm install</a:t>
            </a:r>
            <a:endParaRPr>
              <a:solidFill>
                <a:schemeClr val="lt1"/>
              </a:solidFill>
              <a:latin typeface="Open Sans"/>
              <a:ea typeface="Open Sans"/>
              <a:cs typeface="Open Sans"/>
              <a:sym typeface="Open Sans"/>
            </a:endParaRPr>
          </a:p>
        </p:txBody>
      </p:sp>
      <p:sp>
        <p:nvSpPr>
          <p:cNvPr id="256" name="Google Shape;256;p28"/>
          <p:cNvSpPr txBox="1"/>
          <p:nvPr/>
        </p:nvSpPr>
        <p:spPr>
          <a:xfrm>
            <a:off x="205400" y="1048300"/>
            <a:ext cx="46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Cloner le projet</a:t>
            </a:r>
            <a:endParaRPr b="1">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262" name="Google Shape;262;p29"/>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PWA</a:t>
            </a:r>
            <a:endParaRPr i="1" sz="1000">
              <a:solidFill>
                <a:schemeClr val="dk2"/>
              </a:solidFill>
              <a:latin typeface="Open Sans"/>
              <a:ea typeface="Open Sans"/>
              <a:cs typeface="Open Sans"/>
              <a:sym typeface="Open Sans"/>
            </a:endParaRPr>
          </a:p>
        </p:txBody>
      </p:sp>
      <p:pic>
        <p:nvPicPr>
          <p:cNvPr id="263" name="Google Shape;263;p29"/>
          <p:cNvPicPr preferRelativeResize="0"/>
          <p:nvPr/>
        </p:nvPicPr>
        <p:blipFill>
          <a:blip r:embed="rId3">
            <a:alphaModFix/>
          </a:blip>
          <a:stretch>
            <a:fillRect/>
          </a:stretch>
        </p:blipFill>
        <p:spPr>
          <a:xfrm>
            <a:off x="7680275" y="398400"/>
            <a:ext cx="893400" cy="409475"/>
          </a:xfrm>
          <a:prstGeom prst="rect">
            <a:avLst/>
          </a:prstGeom>
          <a:noFill/>
          <a:ln>
            <a:noFill/>
          </a:ln>
        </p:spPr>
      </p:pic>
      <p:sp>
        <p:nvSpPr>
          <p:cNvPr id="264" name="Google Shape;264;p29"/>
          <p:cNvSpPr txBox="1"/>
          <p:nvPr/>
        </p:nvSpPr>
        <p:spPr>
          <a:xfrm>
            <a:off x="180125" y="256788"/>
            <a:ext cx="5442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2"/>
                </a:solidFill>
              </a:rPr>
              <a:t>Une progressive web app (PWA, application web progressive en français) est une</a:t>
            </a:r>
            <a:r>
              <a:rPr i="1" lang="en" sz="1100">
                <a:solidFill>
                  <a:schemeClr val="dk2"/>
                </a:solidFill>
                <a:uFill>
                  <a:noFill/>
                </a:uFill>
                <a:hlinkClick r:id="rId4">
                  <a:extLst>
                    <a:ext uri="{A12FA001-AC4F-418D-AE19-62706E023703}">
                      <ahyp:hlinkClr val="tx"/>
                    </a:ext>
                  </a:extLst>
                </a:hlinkClick>
              </a:rPr>
              <a:t> application web</a:t>
            </a:r>
            <a:r>
              <a:rPr i="1" lang="en" sz="1100">
                <a:solidFill>
                  <a:schemeClr val="dk2"/>
                </a:solidFill>
              </a:rPr>
              <a:t> qui consiste en des</a:t>
            </a:r>
            <a:r>
              <a:rPr i="1" lang="en" sz="1100">
                <a:solidFill>
                  <a:schemeClr val="dk2"/>
                </a:solidFill>
                <a:uFill>
                  <a:noFill/>
                </a:uFill>
                <a:hlinkClick r:id="rId5">
                  <a:extLst>
                    <a:ext uri="{A12FA001-AC4F-418D-AE19-62706E023703}">
                      <ahyp:hlinkClr val="tx"/>
                    </a:ext>
                  </a:extLst>
                </a:hlinkClick>
              </a:rPr>
              <a:t> pages</a:t>
            </a:r>
            <a:r>
              <a:rPr i="1" lang="en" sz="1100">
                <a:solidFill>
                  <a:schemeClr val="dk2"/>
                </a:solidFill>
              </a:rPr>
              <a:t> ou des</a:t>
            </a:r>
            <a:r>
              <a:rPr i="1" lang="en" sz="1100">
                <a:solidFill>
                  <a:schemeClr val="dk2"/>
                </a:solidFill>
                <a:uFill>
                  <a:noFill/>
                </a:uFill>
                <a:hlinkClick r:id="rId6">
                  <a:extLst>
                    <a:ext uri="{A12FA001-AC4F-418D-AE19-62706E023703}">
                      <ahyp:hlinkClr val="tx"/>
                    </a:ext>
                  </a:extLst>
                </a:hlinkClick>
              </a:rPr>
              <a:t> sites web</a:t>
            </a:r>
            <a:r>
              <a:rPr i="1" lang="en" sz="1100">
                <a:solidFill>
                  <a:schemeClr val="dk2"/>
                </a:solidFill>
              </a:rPr>
              <a:t>, et qui peuvent apparaître à l'utilisateur de la même manière que les</a:t>
            </a:r>
            <a:r>
              <a:rPr i="1" lang="en" sz="1100">
                <a:solidFill>
                  <a:schemeClr val="dk2"/>
                </a:solidFill>
                <a:uFill>
                  <a:noFill/>
                </a:uFill>
                <a:hlinkClick r:id="rId7">
                  <a:extLst>
                    <a:ext uri="{A12FA001-AC4F-418D-AE19-62706E023703}">
                      <ahyp:hlinkClr val="tx"/>
                    </a:ext>
                  </a:extLst>
                </a:hlinkClick>
              </a:rPr>
              <a:t> applications</a:t>
            </a:r>
            <a:r>
              <a:rPr i="1" lang="en" sz="1100">
                <a:solidFill>
                  <a:schemeClr val="dk2"/>
                </a:solidFill>
              </a:rPr>
              <a:t> natives ou les</a:t>
            </a:r>
            <a:r>
              <a:rPr i="1" lang="en" sz="1100">
                <a:solidFill>
                  <a:schemeClr val="dk2"/>
                </a:solidFill>
                <a:uFill>
                  <a:noFill/>
                </a:uFill>
                <a:hlinkClick r:id="rId8">
                  <a:extLst>
                    <a:ext uri="{A12FA001-AC4F-418D-AE19-62706E023703}">
                      <ahyp:hlinkClr val="tx"/>
                    </a:ext>
                  </a:extLst>
                </a:hlinkClick>
              </a:rPr>
              <a:t> applications mobiles</a:t>
            </a:r>
            <a:r>
              <a:rPr i="1" lang="en" sz="1100">
                <a:solidFill>
                  <a:schemeClr val="dk2"/>
                </a:solidFill>
              </a:rPr>
              <a:t>.</a:t>
            </a:r>
            <a:endParaRPr i="1" sz="1100">
              <a:solidFill>
                <a:schemeClr val="dk2"/>
              </a:solidFill>
            </a:endParaRPr>
          </a:p>
        </p:txBody>
      </p:sp>
      <p:sp>
        <p:nvSpPr>
          <p:cNvPr id="265" name="Google Shape;265;p29"/>
          <p:cNvSpPr txBox="1"/>
          <p:nvPr/>
        </p:nvSpPr>
        <p:spPr>
          <a:xfrm>
            <a:off x="-44900" y="47895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Article : </a:t>
            </a:r>
            <a:r>
              <a:rPr i="1" lang="en" sz="1100" u="sng">
                <a:solidFill>
                  <a:schemeClr val="accent1"/>
                </a:solidFill>
                <a:latin typeface="Open Sans"/>
                <a:ea typeface="Open Sans"/>
                <a:cs typeface="Open Sans"/>
                <a:sym typeface="Open Sans"/>
                <a:hlinkClick r:id="rId9">
                  <a:extLst>
                    <a:ext uri="{A12FA001-AC4F-418D-AE19-62706E023703}">
                      <ahyp:hlinkClr val="tx"/>
                    </a:ext>
                  </a:extLst>
                </a:hlinkClick>
              </a:rPr>
              <a:t>https://web.dev/what-are-pwas/</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
        <p:nvSpPr>
          <p:cNvPr id="266" name="Google Shape;266;p29"/>
          <p:cNvSpPr txBox="1"/>
          <p:nvPr/>
        </p:nvSpPr>
        <p:spPr>
          <a:xfrm>
            <a:off x="-6400" y="1258238"/>
            <a:ext cx="23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Open Sans"/>
                <a:ea typeface="Open Sans"/>
                <a:cs typeface="Open Sans"/>
                <a:sym typeface="Open Sans"/>
              </a:rPr>
              <a:t>Qu’est ce que PWA?</a:t>
            </a:r>
            <a:endParaRPr>
              <a:solidFill>
                <a:schemeClr val="lt2"/>
              </a:solidFill>
              <a:latin typeface="Open Sans"/>
              <a:ea typeface="Open Sans"/>
              <a:cs typeface="Open Sans"/>
              <a:sym typeface="Open Sans"/>
            </a:endParaRPr>
          </a:p>
        </p:txBody>
      </p:sp>
      <p:grpSp>
        <p:nvGrpSpPr>
          <p:cNvPr id="267" name="Google Shape;267;p29"/>
          <p:cNvGrpSpPr/>
          <p:nvPr/>
        </p:nvGrpSpPr>
        <p:grpSpPr>
          <a:xfrm>
            <a:off x="254350" y="1585950"/>
            <a:ext cx="8370975" cy="3003875"/>
            <a:chOff x="254350" y="1585950"/>
            <a:chExt cx="8370975" cy="3003875"/>
          </a:xfrm>
        </p:grpSpPr>
        <p:sp>
          <p:nvSpPr>
            <p:cNvPr id="268" name="Google Shape;268;p29"/>
            <p:cNvSpPr txBox="1"/>
            <p:nvPr/>
          </p:nvSpPr>
          <p:spPr>
            <a:xfrm>
              <a:off x="254350" y="1585950"/>
              <a:ext cx="3000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Capable </a:t>
              </a:r>
              <a:endParaRPr b="1"/>
            </a:p>
            <a:p>
              <a:pPr indent="0" lvl="0" marL="0" rtl="0" algn="l">
                <a:spcBef>
                  <a:spcPts val="0"/>
                </a:spcBef>
                <a:spcAft>
                  <a:spcPts val="0"/>
                </a:spcAft>
                <a:buNone/>
              </a:pPr>
              <a:r>
                <a:rPr lang="en" sz="1200">
                  <a:solidFill>
                    <a:srgbClr val="666666"/>
                  </a:solidFill>
                </a:rPr>
                <a:t>Le web est tout à fait capable de lui-même.</a:t>
              </a:r>
              <a:endParaRPr sz="1200">
                <a:solidFill>
                  <a:srgbClr val="666666"/>
                </a:solidFill>
              </a:endParaRPr>
            </a:p>
          </p:txBody>
        </p:sp>
        <p:sp>
          <p:nvSpPr>
            <p:cNvPr id="269" name="Google Shape;269;p29"/>
            <p:cNvSpPr txBox="1"/>
            <p:nvPr/>
          </p:nvSpPr>
          <p:spPr>
            <a:xfrm>
              <a:off x="1942975" y="2518275"/>
              <a:ext cx="300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Fiable </a:t>
              </a:r>
              <a:endParaRPr b="1"/>
            </a:p>
            <a:p>
              <a:pPr indent="0" lvl="0" marL="0" rtl="0" algn="l">
                <a:spcBef>
                  <a:spcPts val="0"/>
                </a:spcBef>
                <a:spcAft>
                  <a:spcPts val="0"/>
                </a:spcAft>
                <a:buNone/>
              </a:pPr>
              <a:r>
                <a:rPr lang="en" sz="1200">
                  <a:solidFill>
                    <a:srgbClr val="666666"/>
                  </a:solidFill>
                </a:rPr>
                <a:t>Une application Web progressive fiable est rapide et fiable, quel que soit le réseau.</a:t>
              </a:r>
              <a:endParaRPr sz="1200">
                <a:solidFill>
                  <a:srgbClr val="666666"/>
                </a:solidFill>
              </a:endParaRPr>
            </a:p>
          </p:txBody>
        </p:sp>
        <p:sp>
          <p:nvSpPr>
            <p:cNvPr id="270" name="Google Shape;270;p29"/>
            <p:cNvSpPr txBox="1"/>
            <p:nvPr/>
          </p:nvSpPr>
          <p:spPr>
            <a:xfrm>
              <a:off x="4361425" y="3635525"/>
              <a:ext cx="4263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Installable</a:t>
              </a:r>
              <a:endParaRPr b="1"/>
            </a:p>
            <a:p>
              <a:pPr indent="0" lvl="0" marL="0" rtl="0" algn="l">
                <a:spcBef>
                  <a:spcPts val="0"/>
                </a:spcBef>
                <a:spcAft>
                  <a:spcPts val="0"/>
                </a:spcAft>
                <a:buNone/>
              </a:pPr>
              <a:r>
                <a:rPr lang="en" sz="1200">
                  <a:solidFill>
                    <a:srgbClr val="666666"/>
                  </a:solidFill>
                </a:rPr>
                <a:t>Les applications Web progressives installées s'exécutent dans une fenêtre autonome au lieu d'un onglet de navigateur.</a:t>
              </a:r>
              <a:endParaRPr sz="1200">
                <a:solidFill>
                  <a:srgbClr val="666666"/>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276" name="Google Shape;276;p30"/>
          <p:cNvSpPr txBox="1"/>
          <p:nvPr/>
        </p:nvSpPr>
        <p:spPr>
          <a:xfrm>
            <a:off x="205400" y="2804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Manifest.json</a:t>
            </a:r>
            <a:endParaRPr b="1" u="sng">
              <a:solidFill>
                <a:schemeClr val="lt2"/>
              </a:solidFill>
              <a:latin typeface="Open Sans"/>
              <a:ea typeface="Open Sans"/>
              <a:cs typeface="Open Sans"/>
              <a:sym typeface="Open Sans"/>
            </a:endParaRPr>
          </a:p>
        </p:txBody>
      </p:sp>
      <p:sp>
        <p:nvSpPr>
          <p:cNvPr id="277" name="Google Shape;277;p30"/>
          <p:cNvSpPr txBox="1"/>
          <p:nvPr/>
        </p:nvSpPr>
        <p:spPr>
          <a:xfrm>
            <a:off x="305775" y="533963"/>
            <a:ext cx="544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2"/>
                </a:solidFill>
              </a:rPr>
              <a:t>Le fichier manifest.json est le seul fichier que chaque extension utilisant les API WebExtension doit contenir.</a:t>
            </a:r>
            <a:endParaRPr i="1" sz="1100">
              <a:solidFill>
                <a:schemeClr val="dk2"/>
              </a:solidFill>
            </a:endParaRPr>
          </a:p>
        </p:txBody>
      </p:sp>
      <p:sp>
        <p:nvSpPr>
          <p:cNvPr id="278" name="Google Shape;278;p30"/>
          <p:cNvSpPr txBox="1"/>
          <p:nvPr/>
        </p:nvSpPr>
        <p:spPr>
          <a:xfrm>
            <a:off x="219875" y="1193600"/>
            <a:ext cx="689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Le fichier manifest est le fichier </a:t>
            </a:r>
            <a:r>
              <a:rPr lang="en">
                <a:latin typeface="Open Sans"/>
                <a:ea typeface="Open Sans"/>
                <a:cs typeface="Open Sans"/>
                <a:sym typeface="Open Sans"/>
              </a:rPr>
              <a:t>d'identité</a:t>
            </a:r>
            <a:r>
              <a:rPr lang="en">
                <a:latin typeface="Open Sans"/>
                <a:ea typeface="Open Sans"/>
                <a:cs typeface="Open Sans"/>
                <a:sym typeface="Open Sans"/>
              </a:rPr>
              <a:t> de votre application mobile. Il va dire comment l’application doit se comporter à l’OS.</a:t>
            </a:r>
            <a:endParaRPr>
              <a:latin typeface="Open Sans"/>
              <a:ea typeface="Open Sans"/>
              <a:cs typeface="Open Sans"/>
              <a:sym typeface="Open Sans"/>
            </a:endParaRPr>
          </a:p>
        </p:txBody>
      </p:sp>
      <p:sp>
        <p:nvSpPr>
          <p:cNvPr id="279" name="Google Shape;279;p30"/>
          <p:cNvSpPr txBox="1"/>
          <p:nvPr/>
        </p:nvSpPr>
        <p:spPr>
          <a:xfrm>
            <a:off x="-44900" y="47895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 </a:t>
            </a:r>
            <a:r>
              <a:rPr i="1" lang="en" sz="1100">
                <a:solidFill>
                  <a:schemeClr val="accent1"/>
                </a:solidFill>
                <a:latin typeface="Open Sans"/>
                <a:ea typeface="Open Sans"/>
                <a:cs typeface="Open Sans"/>
                <a:sym typeface="Open Sans"/>
              </a:rPr>
              <a:t>https://developer.mozilla.org/fr/docs/Web/Manifest</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
        <p:nvSpPr>
          <p:cNvPr id="280" name="Google Shape;280;p30"/>
          <p:cNvSpPr txBox="1"/>
          <p:nvPr/>
        </p:nvSpPr>
        <p:spPr>
          <a:xfrm>
            <a:off x="305775" y="1861100"/>
            <a:ext cx="6195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Les options requis:</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Name</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Short_name</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Start_url</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Display</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Icons =&gt; il est </a:t>
            </a:r>
            <a:r>
              <a:rPr lang="en">
                <a:solidFill>
                  <a:srgbClr val="1E1E1E"/>
                </a:solidFill>
                <a:latin typeface="Open Sans"/>
                <a:ea typeface="Open Sans"/>
                <a:cs typeface="Open Sans"/>
                <a:sym typeface="Open Sans"/>
              </a:rPr>
              <a:t>nécessaire</a:t>
            </a:r>
            <a:r>
              <a:rPr lang="en">
                <a:solidFill>
                  <a:srgbClr val="1E1E1E"/>
                </a:solidFill>
                <a:latin typeface="Open Sans"/>
                <a:ea typeface="Open Sans"/>
                <a:cs typeface="Open Sans"/>
                <a:sym typeface="Open Sans"/>
              </a:rPr>
              <a:t> de renseigner au minimum une </a:t>
            </a:r>
            <a:r>
              <a:rPr lang="en">
                <a:solidFill>
                  <a:srgbClr val="1E1E1E"/>
                </a:solidFill>
                <a:latin typeface="Open Sans"/>
                <a:ea typeface="Open Sans"/>
                <a:cs typeface="Open Sans"/>
                <a:sym typeface="Open Sans"/>
              </a:rPr>
              <a:t>icône</a:t>
            </a:r>
            <a:r>
              <a:rPr lang="en">
                <a:solidFill>
                  <a:srgbClr val="1E1E1E"/>
                </a:solidFill>
                <a:latin typeface="Open Sans"/>
                <a:ea typeface="Open Sans"/>
                <a:cs typeface="Open Sans"/>
                <a:sym typeface="Open Sans"/>
              </a:rPr>
              <a:t> de taille 144x144 pixels et 50x50</a:t>
            </a:r>
            <a:endParaRPr>
              <a:solidFill>
                <a:srgbClr val="1E1E1E"/>
              </a:solidFill>
              <a:latin typeface="Open Sans"/>
              <a:ea typeface="Open Sans"/>
              <a:cs typeface="Open Sans"/>
              <a:sym typeface="Open Sans"/>
            </a:endParaRPr>
          </a:p>
        </p:txBody>
      </p:sp>
      <p:sp>
        <p:nvSpPr>
          <p:cNvPr id="281" name="Google Shape;281;p30"/>
          <p:cNvSpPr txBox="1"/>
          <p:nvPr/>
        </p:nvSpPr>
        <p:spPr>
          <a:xfrm>
            <a:off x="376925" y="3821600"/>
            <a:ext cx="812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Créez un fichier manifest.json à côté du fichier index.html, et insérer le code suivant dans le head du html : </a:t>
            </a:r>
            <a:r>
              <a:rPr i="1" lang="en">
                <a:latin typeface="Open Sans"/>
                <a:ea typeface="Open Sans"/>
                <a:cs typeface="Open Sans"/>
                <a:sym typeface="Open Sans"/>
              </a:rPr>
              <a:t>&lt;link rel="manifest" href="manifest.json" /&gt;</a:t>
            </a:r>
            <a:endParaRPr i="1">
              <a:latin typeface="Open Sans"/>
              <a:ea typeface="Open Sans"/>
              <a:cs typeface="Open Sans"/>
              <a:sym typeface="Open Sans"/>
            </a:endParaRPr>
          </a:p>
        </p:txBody>
      </p:sp>
      <p:sp>
        <p:nvSpPr>
          <p:cNvPr id="282" name="Google Shape;282;p30"/>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PWA</a:t>
            </a:r>
            <a:endParaRPr i="1" sz="1000">
              <a:solidFill>
                <a:schemeClr val="dk2"/>
              </a:solidFill>
              <a:latin typeface="Open Sans"/>
              <a:ea typeface="Open Sans"/>
              <a:cs typeface="Open Sans"/>
              <a:sym typeface="Open Sans"/>
            </a:endParaRPr>
          </a:p>
        </p:txBody>
      </p:sp>
      <p:pic>
        <p:nvPicPr>
          <p:cNvPr id="283" name="Google Shape;283;p30"/>
          <p:cNvPicPr preferRelativeResize="0"/>
          <p:nvPr/>
        </p:nvPicPr>
        <p:blipFill>
          <a:blip r:embed="rId3">
            <a:alphaModFix/>
          </a:blip>
          <a:stretch>
            <a:fillRect/>
          </a:stretch>
        </p:blipFill>
        <p:spPr>
          <a:xfrm>
            <a:off x="7680275" y="398400"/>
            <a:ext cx="893400" cy="409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p:nvPr/>
        </p:nvSpPr>
        <p:spPr>
          <a:xfrm>
            <a:off x="612500" y="1845375"/>
            <a:ext cx="3078000" cy="5232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290" name="Google Shape;290;p31"/>
          <p:cNvSpPr txBox="1"/>
          <p:nvPr/>
        </p:nvSpPr>
        <p:spPr>
          <a:xfrm>
            <a:off x="205400" y="2804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Service Worker</a:t>
            </a:r>
            <a:endParaRPr b="1" u="sng">
              <a:solidFill>
                <a:schemeClr val="lt2"/>
              </a:solidFill>
              <a:latin typeface="Open Sans"/>
              <a:ea typeface="Open Sans"/>
              <a:cs typeface="Open Sans"/>
              <a:sym typeface="Open Sans"/>
            </a:endParaRPr>
          </a:p>
        </p:txBody>
      </p:sp>
      <p:sp>
        <p:nvSpPr>
          <p:cNvPr id="291" name="Google Shape;291;p31"/>
          <p:cNvSpPr txBox="1"/>
          <p:nvPr/>
        </p:nvSpPr>
        <p:spPr>
          <a:xfrm>
            <a:off x="305775" y="533963"/>
            <a:ext cx="544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100">
              <a:solidFill>
                <a:schemeClr val="dk2"/>
              </a:solidFill>
            </a:endParaRPr>
          </a:p>
        </p:txBody>
      </p:sp>
      <p:sp>
        <p:nvSpPr>
          <p:cNvPr id="292" name="Google Shape;292;p31"/>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PWA</a:t>
            </a:r>
            <a:endParaRPr i="1" sz="1000">
              <a:solidFill>
                <a:schemeClr val="dk2"/>
              </a:solidFill>
              <a:latin typeface="Open Sans"/>
              <a:ea typeface="Open Sans"/>
              <a:cs typeface="Open Sans"/>
              <a:sym typeface="Open Sans"/>
            </a:endParaRPr>
          </a:p>
        </p:txBody>
      </p:sp>
      <p:pic>
        <p:nvPicPr>
          <p:cNvPr id="293" name="Google Shape;293;p31"/>
          <p:cNvPicPr preferRelativeResize="0"/>
          <p:nvPr/>
        </p:nvPicPr>
        <p:blipFill>
          <a:blip r:embed="rId3">
            <a:alphaModFix/>
          </a:blip>
          <a:stretch>
            <a:fillRect/>
          </a:stretch>
        </p:blipFill>
        <p:spPr>
          <a:xfrm>
            <a:off x="7680275" y="398400"/>
            <a:ext cx="893400" cy="409475"/>
          </a:xfrm>
          <a:prstGeom prst="rect">
            <a:avLst/>
          </a:prstGeom>
          <a:noFill/>
          <a:ln>
            <a:noFill/>
          </a:ln>
        </p:spPr>
      </p:pic>
      <p:sp>
        <p:nvSpPr>
          <p:cNvPr id="294" name="Google Shape;294;p31"/>
          <p:cNvSpPr txBox="1"/>
          <p:nvPr/>
        </p:nvSpPr>
        <p:spPr>
          <a:xfrm>
            <a:off x="305775" y="533963"/>
            <a:ext cx="544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2"/>
                </a:solidFill>
              </a:rPr>
              <a:t>Suite à l’insertion du manifest.json l’application est capable et installable. Mais elle n’est toujours pas considérée comme PWA</a:t>
            </a:r>
            <a:endParaRPr i="1" sz="1100">
              <a:solidFill>
                <a:schemeClr val="dk2"/>
              </a:solidFill>
            </a:endParaRPr>
          </a:p>
        </p:txBody>
      </p:sp>
      <p:sp>
        <p:nvSpPr>
          <p:cNvPr id="295" name="Google Shape;295;p31"/>
          <p:cNvSpPr txBox="1"/>
          <p:nvPr/>
        </p:nvSpPr>
        <p:spPr>
          <a:xfrm>
            <a:off x="141350" y="1232875"/>
            <a:ext cx="7734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Exercice:</a:t>
            </a:r>
            <a:endParaRPr>
              <a:solidFill>
                <a:schemeClr val="dk2"/>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Passer sur la branche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457200" lvl="0" marL="0" rtl="0" algn="l">
              <a:spcBef>
                <a:spcPts val="0"/>
              </a:spcBef>
              <a:spcAft>
                <a:spcPts val="0"/>
              </a:spcAft>
              <a:buNone/>
            </a:pPr>
            <a:r>
              <a:rPr lang="en">
                <a:solidFill>
                  <a:schemeClr val="lt1"/>
                </a:solidFill>
                <a:latin typeface="Open Sans"/>
                <a:ea typeface="Open Sans"/>
                <a:cs typeface="Open Sans"/>
                <a:sym typeface="Open Sans"/>
              </a:rPr>
              <a:t>$ git checkout 2.InitPWA</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Ouvrir le dossier www dans visual studio code</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Créer un fichier manifest.json</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Créer un fichier sw.js</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Décommenter</a:t>
            </a:r>
            <a:r>
              <a:rPr lang="en">
                <a:solidFill>
                  <a:srgbClr val="1E1E1E"/>
                </a:solidFill>
                <a:latin typeface="Open Sans"/>
                <a:ea typeface="Open Sans"/>
                <a:cs typeface="Open Sans"/>
                <a:sym typeface="Open Sans"/>
              </a:rPr>
              <a:t> les lignes 36 à 45 du fichier index.html</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Suivre les documentations suivantes afin de créer une application mobile PWA qui s’installe et fonctionne même hors ligne en affichant la page offline.html</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p:txBody>
      </p:sp>
      <p:sp>
        <p:nvSpPr>
          <p:cNvPr id="296" name="Google Shape;296;p31"/>
          <p:cNvSpPr txBox="1"/>
          <p:nvPr/>
        </p:nvSpPr>
        <p:spPr>
          <a:xfrm>
            <a:off x="227725" y="4107825"/>
            <a:ext cx="713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4"/>
              </a:rPr>
              <a:t>https://developer.mozilla.org/fr/docs/Web/Manifest</a:t>
            </a:r>
            <a:endParaRPr>
              <a:latin typeface="Open Sans"/>
              <a:ea typeface="Open Sans"/>
              <a:cs typeface="Open Sans"/>
              <a:sym typeface="Open Sans"/>
            </a:endParaRPr>
          </a:p>
        </p:txBody>
      </p:sp>
      <p:sp>
        <p:nvSpPr>
          <p:cNvPr id="297" name="Google Shape;297;p31"/>
          <p:cNvSpPr txBox="1"/>
          <p:nvPr/>
        </p:nvSpPr>
        <p:spPr>
          <a:xfrm>
            <a:off x="236150" y="4508025"/>
            <a:ext cx="38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https://web.dev/offline-fallback-page/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nvSpPr>
        <p:spPr>
          <a:xfrm>
            <a:off x="-6400" y="282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Présentation</a:t>
            </a:r>
            <a:endParaRPr b="1" sz="1700">
              <a:latin typeface="Open Sans"/>
              <a:ea typeface="Open Sans"/>
              <a:cs typeface="Open Sans"/>
              <a:sym typeface="Open Sans"/>
            </a:endParaRPr>
          </a:p>
        </p:txBody>
      </p:sp>
      <p:sp>
        <p:nvSpPr>
          <p:cNvPr id="73" name="Google Shape;73;p14"/>
          <p:cNvSpPr txBox="1"/>
          <p:nvPr/>
        </p:nvSpPr>
        <p:spPr>
          <a:xfrm>
            <a:off x="54950" y="1177900"/>
            <a:ext cx="5677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Quelques projets “public”:</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RetroSprintDigital</a:t>
            </a: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3"/>
              </a:rPr>
              <a:t>https://retrosprintdigital.com/</a:t>
            </a:r>
            <a:r>
              <a:rPr lang="en">
                <a:latin typeface="Open Sans"/>
                <a:ea typeface="Open Sans"/>
                <a:cs typeface="Open Sans"/>
                <a:sym typeface="Open Sans"/>
              </a:rPr>
              <a:t>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=&gt; Angular 9, Firebase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CMS Documentation JOAZCO </a:t>
            </a:r>
            <a:r>
              <a:rPr lang="en" u="sng">
                <a:solidFill>
                  <a:schemeClr val="hlink"/>
                </a:solidFill>
                <a:latin typeface="Open Sans"/>
                <a:ea typeface="Open Sans"/>
                <a:cs typeface="Open Sans"/>
                <a:sym typeface="Open Sans"/>
                <a:hlinkClick r:id="rId4"/>
              </a:rPr>
              <a:t>https://cms-documentation.joazco.com/</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=&gt; ReactJs, Firebase, OpenSource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Dérive </a:t>
            </a:r>
            <a:r>
              <a:rPr lang="en" u="sng">
                <a:solidFill>
                  <a:schemeClr val="hlink"/>
                </a:solidFill>
                <a:latin typeface="Open Sans"/>
                <a:ea typeface="Open Sans"/>
                <a:cs typeface="Open Sans"/>
                <a:sym typeface="Open Sans"/>
                <a:hlinkClick r:id="rId5"/>
              </a:rPr>
              <a:t>https://play.google.com/store/apps/details?id=com.heretic.derive&amp;hl=fr&amp;gl=US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=&gt; Cordova, Python, Symfony</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74" name="Google Shape;74;p14"/>
          <p:cNvSpPr txBox="1"/>
          <p:nvPr/>
        </p:nvSpPr>
        <p:spPr>
          <a:xfrm>
            <a:off x="174250" y="4284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AZOULAY Jordan - Développeur FullStack</a:t>
            </a:r>
            <a:endParaRPr b="1">
              <a:solidFill>
                <a:schemeClr val="lt2"/>
              </a:solidFill>
              <a:latin typeface="Open Sans"/>
              <a:ea typeface="Open Sans"/>
              <a:cs typeface="Open Sans"/>
              <a:sym typeface="Open Sans"/>
            </a:endParaRPr>
          </a:p>
        </p:txBody>
      </p:sp>
      <p:sp>
        <p:nvSpPr>
          <p:cNvPr id="75" name="Google Shape;75;p14"/>
          <p:cNvSpPr txBox="1"/>
          <p:nvPr/>
        </p:nvSpPr>
        <p:spPr>
          <a:xfrm>
            <a:off x="7522850" y="0"/>
            <a:ext cx="1621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u="sng">
                <a:solidFill>
                  <a:schemeClr val="hlink"/>
                </a:solidFill>
                <a:latin typeface="Open Sans"/>
                <a:ea typeface="Open Sans"/>
                <a:cs typeface="Open Sans"/>
                <a:sym typeface="Open Sans"/>
                <a:hlinkClick r:id="rId6"/>
              </a:rPr>
              <a:t>Lin</a:t>
            </a:r>
            <a:r>
              <a:rPr lang="en" u="sng">
                <a:solidFill>
                  <a:schemeClr val="hlink"/>
                </a:solidFill>
                <a:latin typeface="Open Sans"/>
                <a:ea typeface="Open Sans"/>
                <a:cs typeface="Open Sans"/>
                <a:sym typeface="Open Sans"/>
                <a:hlinkClick r:id="rId7"/>
              </a:rPr>
              <a:t>ked</a:t>
            </a:r>
            <a:r>
              <a:rPr lang="en" u="sng">
                <a:solidFill>
                  <a:schemeClr val="hlink"/>
                </a:solidFill>
                <a:latin typeface="Open Sans"/>
                <a:ea typeface="Open Sans"/>
                <a:cs typeface="Open Sans"/>
                <a:sym typeface="Open Sans"/>
                <a:hlinkClick r:id="rId8"/>
              </a:rPr>
              <a:t>in</a:t>
            </a:r>
            <a:endParaRPr>
              <a:solidFill>
                <a:schemeClr val="dk2"/>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u="sng">
                <a:solidFill>
                  <a:schemeClr val="hlink"/>
                </a:solidFill>
                <a:latin typeface="Open Sans"/>
                <a:ea typeface="Open Sans"/>
                <a:cs typeface="Open Sans"/>
                <a:sym typeface="Open Sans"/>
                <a:hlinkClick r:id="rId9"/>
              </a:rPr>
              <a:t>Github</a:t>
            </a:r>
            <a:endParaRPr>
              <a:solidFill>
                <a:schemeClr val="dk2"/>
              </a:solidFill>
              <a:latin typeface="Open Sans"/>
              <a:ea typeface="Open Sans"/>
              <a:cs typeface="Open Sans"/>
              <a:sym typeface="Open Sans"/>
            </a:endParaRPr>
          </a:p>
        </p:txBody>
      </p:sp>
      <p:sp>
        <p:nvSpPr>
          <p:cNvPr id="76" name="Google Shape;76;p14"/>
          <p:cNvSpPr txBox="1"/>
          <p:nvPr/>
        </p:nvSpPr>
        <p:spPr>
          <a:xfrm>
            <a:off x="5944475" y="1366350"/>
            <a:ext cx="3039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Mon CSE Comiteo</a:t>
            </a: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10"/>
              </a:rPr>
              <a:t>https://play.google.com/store/apps/details?id=fr.alter.shop.monce&amp;hl=fr&amp;gl=US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=&gt; Ionic 3 Angular</a:t>
            </a:r>
            <a:endParaRPr>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p:nvPr/>
        </p:nvSpPr>
        <p:spPr>
          <a:xfrm>
            <a:off x="965875" y="3040250"/>
            <a:ext cx="2787600" cy="4464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304" name="Google Shape;304;p32"/>
          <p:cNvSpPr txBox="1"/>
          <p:nvPr/>
        </p:nvSpPr>
        <p:spPr>
          <a:xfrm>
            <a:off x="205400" y="2804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Solution exercice</a:t>
            </a:r>
            <a:endParaRPr b="1" u="sng">
              <a:solidFill>
                <a:schemeClr val="lt2"/>
              </a:solidFill>
              <a:latin typeface="Open Sans"/>
              <a:ea typeface="Open Sans"/>
              <a:cs typeface="Open Sans"/>
              <a:sym typeface="Open Sans"/>
            </a:endParaRPr>
          </a:p>
        </p:txBody>
      </p:sp>
      <p:sp>
        <p:nvSpPr>
          <p:cNvPr id="305" name="Google Shape;305;p32"/>
          <p:cNvSpPr txBox="1"/>
          <p:nvPr/>
        </p:nvSpPr>
        <p:spPr>
          <a:xfrm>
            <a:off x="431900" y="942325"/>
            <a:ext cx="4326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Vous avez réussi si:</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L'icône	</a:t>
            </a:r>
            <a:r>
              <a:rPr lang="en">
                <a:solidFill>
                  <a:srgbClr val="1E1E1E"/>
                </a:solidFill>
                <a:latin typeface="Open Sans"/>
                <a:ea typeface="Open Sans"/>
                <a:cs typeface="Open Sans"/>
                <a:sym typeface="Open Sans"/>
              </a:rPr>
              <a:t> s’affiche sur Google Chrome au niveau de la barre d’url</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Si l’application fonctionne hors ligne en affichant “Vous êtes déconnecté”</a:t>
            </a:r>
            <a:endParaRPr>
              <a:solidFill>
                <a:srgbClr val="1E1E1E"/>
              </a:solidFill>
              <a:latin typeface="Open Sans"/>
              <a:ea typeface="Open Sans"/>
              <a:cs typeface="Open Sans"/>
              <a:sym typeface="Open Sans"/>
            </a:endParaRPr>
          </a:p>
        </p:txBody>
      </p:sp>
      <p:pic>
        <p:nvPicPr>
          <p:cNvPr id="306" name="Google Shape;306;p32"/>
          <p:cNvPicPr preferRelativeResize="0"/>
          <p:nvPr/>
        </p:nvPicPr>
        <p:blipFill>
          <a:blip r:embed="rId3">
            <a:alphaModFix/>
          </a:blip>
          <a:stretch>
            <a:fillRect/>
          </a:stretch>
        </p:blipFill>
        <p:spPr>
          <a:xfrm>
            <a:off x="1589450" y="1407750"/>
            <a:ext cx="323850" cy="276225"/>
          </a:xfrm>
          <a:prstGeom prst="rect">
            <a:avLst/>
          </a:prstGeom>
          <a:noFill/>
          <a:ln>
            <a:noFill/>
          </a:ln>
        </p:spPr>
      </p:pic>
      <p:sp>
        <p:nvSpPr>
          <p:cNvPr id="307" name="Google Shape;307;p32"/>
          <p:cNvSpPr txBox="1"/>
          <p:nvPr/>
        </p:nvSpPr>
        <p:spPr>
          <a:xfrm>
            <a:off x="510425" y="2607075"/>
            <a:ext cx="432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Solution:</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a:t>
            </a:r>
            <a:r>
              <a:rPr lang="en">
                <a:solidFill>
                  <a:schemeClr val="lt1"/>
                </a:solidFill>
                <a:latin typeface="Open Sans"/>
                <a:ea typeface="Open Sans"/>
                <a:cs typeface="Open Sans"/>
                <a:sym typeface="Open Sans"/>
              </a:rPr>
              <a:t>git checkout 2.InitPWASoluce</a:t>
            </a:r>
            <a:endParaRPr>
              <a:solidFill>
                <a:schemeClr val="lt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p:nvPr/>
        </p:nvSpPr>
        <p:spPr>
          <a:xfrm>
            <a:off x="354500" y="2968325"/>
            <a:ext cx="3565200" cy="7383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3"/>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314" name="Google Shape;314;p33"/>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PWA</a:t>
            </a:r>
            <a:endParaRPr i="1" sz="1000">
              <a:solidFill>
                <a:schemeClr val="dk2"/>
              </a:solidFill>
              <a:latin typeface="Open Sans"/>
              <a:ea typeface="Open Sans"/>
              <a:cs typeface="Open Sans"/>
              <a:sym typeface="Open Sans"/>
            </a:endParaRPr>
          </a:p>
        </p:txBody>
      </p:sp>
      <p:pic>
        <p:nvPicPr>
          <p:cNvPr id="315" name="Google Shape;315;p33"/>
          <p:cNvPicPr preferRelativeResize="0"/>
          <p:nvPr/>
        </p:nvPicPr>
        <p:blipFill>
          <a:blip r:embed="rId3">
            <a:alphaModFix/>
          </a:blip>
          <a:stretch>
            <a:fillRect/>
          </a:stretch>
        </p:blipFill>
        <p:spPr>
          <a:xfrm>
            <a:off x="7680275" y="398400"/>
            <a:ext cx="893400" cy="409475"/>
          </a:xfrm>
          <a:prstGeom prst="rect">
            <a:avLst/>
          </a:prstGeom>
          <a:noFill/>
          <a:ln>
            <a:noFill/>
          </a:ln>
        </p:spPr>
      </p:pic>
      <p:sp>
        <p:nvSpPr>
          <p:cNvPr id="316" name="Google Shape;316;p33"/>
          <p:cNvSpPr txBox="1"/>
          <p:nvPr/>
        </p:nvSpPr>
        <p:spPr>
          <a:xfrm>
            <a:off x="205400" y="2804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Tester son application PWA</a:t>
            </a:r>
            <a:endParaRPr b="1" u="sng">
              <a:solidFill>
                <a:schemeClr val="lt2"/>
              </a:solidFill>
              <a:latin typeface="Open Sans"/>
              <a:ea typeface="Open Sans"/>
              <a:cs typeface="Open Sans"/>
              <a:sym typeface="Open Sans"/>
            </a:endParaRPr>
          </a:p>
        </p:txBody>
      </p:sp>
      <p:sp>
        <p:nvSpPr>
          <p:cNvPr id="317" name="Google Shape;317;p33"/>
          <p:cNvSpPr txBox="1"/>
          <p:nvPr/>
        </p:nvSpPr>
        <p:spPr>
          <a:xfrm>
            <a:off x="54950" y="1060125"/>
            <a:ext cx="8661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Il y a 3 façons de tester son application PWA:</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u="sng">
                <a:solidFill>
                  <a:schemeClr val="hlink"/>
                </a:solidFill>
                <a:latin typeface="Open Sans"/>
                <a:ea typeface="Open Sans"/>
                <a:cs typeface="Open Sans"/>
                <a:sym typeface="Open Sans"/>
                <a:hlinkClick action="ppaction://hlinksldjump" r:id="rId4"/>
              </a:rPr>
              <a:t>Heberger son site sur AWS Amplify</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u="sng">
                <a:solidFill>
                  <a:schemeClr val="hlink"/>
                </a:solidFill>
                <a:latin typeface="Open Sans"/>
                <a:ea typeface="Open Sans"/>
                <a:cs typeface="Open Sans"/>
                <a:sym typeface="Open Sans"/>
                <a:hlinkClick action="ppaction://hlinksldjump" r:id="rId5"/>
              </a:rPr>
              <a:t>Heberger son site sur Firebase Hosting</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En local, grâce à LiveServer et Google Chrome, suivre les étapes suivante:</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AutoNum type="arabicPeriod"/>
            </a:pPr>
            <a:r>
              <a:rPr lang="en">
                <a:solidFill>
                  <a:srgbClr val="1E1E1E"/>
                </a:solidFill>
                <a:latin typeface="Open Sans"/>
                <a:ea typeface="Open Sans"/>
                <a:cs typeface="Open Sans"/>
                <a:sym typeface="Open Sans"/>
              </a:rPr>
              <a:t>Trouver son adresse ip en wifi:</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0" lvl="0" marL="0" rtl="0" algn="l">
              <a:spcBef>
                <a:spcPts val="0"/>
              </a:spcBef>
              <a:spcAft>
                <a:spcPts val="0"/>
              </a:spcAft>
              <a:buNone/>
            </a:pPr>
            <a:r>
              <a:rPr lang="en">
                <a:solidFill>
                  <a:srgbClr val="1E1E1E"/>
                </a:solidFill>
                <a:latin typeface="Open Sans"/>
                <a:ea typeface="Open Sans"/>
                <a:cs typeface="Open Sans"/>
                <a:sym typeface="Open Sans"/>
              </a:rPr>
              <a:t>	</a:t>
            </a:r>
            <a:r>
              <a:rPr lang="en">
                <a:solidFill>
                  <a:schemeClr val="lt1"/>
                </a:solidFill>
                <a:latin typeface="Open Sans"/>
                <a:ea typeface="Open Sans"/>
                <a:cs typeface="Open Sans"/>
                <a:sym typeface="Open Sans"/>
              </a:rPr>
              <a:t>Windows			MacOS/Linux</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ipconfig			   $ifconfig</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AutoNum type="arabicPeriod"/>
            </a:pPr>
            <a:r>
              <a:rPr lang="en">
                <a:solidFill>
                  <a:srgbClr val="1E1E1E"/>
                </a:solidFill>
                <a:latin typeface="Open Sans"/>
                <a:ea typeface="Open Sans"/>
                <a:cs typeface="Open Sans"/>
                <a:sym typeface="Open Sans"/>
              </a:rPr>
              <a:t>Sur chrome se rendre sur le lien </a:t>
            </a:r>
            <a:r>
              <a:rPr lang="en">
                <a:solidFill>
                  <a:srgbClr val="1E1E1E"/>
                </a:solidFill>
                <a:latin typeface="Open Sans"/>
                <a:ea typeface="Open Sans"/>
                <a:cs typeface="Open Sans"/>
                <a:sym typeface="Open Sans"/>
              </a:rPr>
              <a:t>c</a:t>
            </a:r>
            <a:r>
              <a:rPr lang="en">
                <a:solidFill>
                  <a:srgbClr val="1E1E1E"/>
                </a:solidFill>
                <a:latin typeface="Open Sans"/>
                <a:ea typeface="Open Sans"/>
                <a:cs typeface="Open Sans"/>
                <a:sym typeface="Open Sans"/>
              </a:rPr>
              <a:t>hrome://flags/#unsafely-treat-insecure-origin-as-secure</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AutoNum type="arabicPeriod"/>
            </a:pPr>
            <a:r>
              <a:rPr lang="en">
                <a:solidFill>
                  <a:srgbClr val="1E1E1E"/>
                </a:solidFill>
                <a:latin typeface="Open Sans"/>
                <a:ea typeface="Open Sans"/>
                <a:cs typeface="Open Sans"/>
                <a:sym typeface="Open Sans"/>
              </a:rPr>
              <a:t>Y ajouter </a:t>
            </a:r>
            <a:r>
              <a:rPr lang="en">
                <a:solidFill>
                  <a:schemeClr val="accent5"/>
                </a:solidFill>
                <a:latin typeface="Open Sans"/>
                <a:ea typeface="Open Sans"/>
                <a:cs typeface="Open Sans"/>
                <a:sym typeface="Open Sans"/>
              </a:rPr>
              <a:t>http://{votreip}:5500</a:t>
            </a:r>
            <a:r>
              <a:rPr lang="en">
                <a:solidFill>
                  <a:srgbClr val="1E1E1E"/>
                </a:solidFill>
                <a:latin typeface="Open Sans"/>
                <a:ea typeface="Open Sans"/>
                <a:cs typeface="Open Sans"/>
                <a:sym typeface="Open Sans"/>
              </a:rPr>
              <a:t> et rendre enabled</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AutoNum type="arabicPeriod"/>
            </a:pPr>
            <a:r>
              <a:rPr lang="en">
                <a:solidFill>
                  <a:srgbClr val="1E1E1E"/>
                </a:solidFill>
                <a:latin typeface="Open Sans"/>
                <a:ea typeface="Open Sans"/>
                <a:cs typeface="Open Sans"/>
                <a:sym typeface="Open Sans"/>
              </a:rPr>
              <a:t>Sur votre mobile se rendre sur </a:t>
            </a:r>
            <a:r>
              <a:rPr lang="en">
                <a:solidFill>
                  <a:schemeClr val="accent5"/>
                </a:solidFill>
                <a:latin typeface="Open Sans"/>
                <a:ea typeface="Open Sans"/>
                <a:cs typeface="Open Sans"/>
                <a:sym typeface="Open Sans"/>
              </a:rPr>
              <a:t>http://{votreip}:5500/</a:t>
            </a:r>
            <a:r>
              <a:rPr lang="en">
                <a:solidFill>
                  <a:srgbClr val="1E1E1E"/>
                </a:solidFill>
                <a:latin typeface="Open Sans"/>
                <a:ea typeface="Open Sans"/>
                <a:cs typeface="Open Sans"/>
                <a:sym typeface="Open Sans"/>
              </a:rPr>
              <a:t> et télécharger l’application PWA</a:t>
            </a:r>
            <a:endParaRPr>
              <a:solidFill>
                <a:srgbClr val="1E1E1E"/>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4"/>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323" name="Google Shape;323;p34"/>
          <p:cNvSpPr txBox="1"/>
          <p:nvPr/>
        </p:nvSpPr>
        <p:spPr>
          <a:xfrm>
            <a:off x="205400" y="1280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Stylisé offline.html</a:t>
            </a:r>
            <a:endParaRPr b="1" u="sng">
              <a:solidFill>
                <a:schemeClr val="lt2"/>
              </a:solidFill>
              <a:latin typeface="Open Sans"/>
              <a:ea typeface="Open Sans"/>
              <a:cs typeface="Open Sans"/>
              <a:sym typeface="Open Sans"/>
            </a:endParaRPr>
          </a:p>
        </p:txBody>
      </p:sp>
      <p:sp>
        <p:nvSpPr>
          <p:cNvPr id="324" name="Google Shape;324;p34"/>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PWA</a:t>
            </a:r>
            <a:endParaRPr i="1" sz="1000">
              <a:solidFill>
                <a:schemeClr val="dk2"/>
              </a:solidFill>
              <a:latin typeface="Open Sans"/>
              <a:ea typeface="Open Sans"/>
              <a:cs typeface="Open Sans"/>
              <a:sym typeface="Open Sans"/>
            </a:endParaRPr>
          </a:p>
        </p:txBody>
      </p:sp>
      <p:pic>
        <p:nvPicPr>
          <p:cNvPr id="325" name="Google Shape;325;p34"/>
          <p:cNvPicPr preferRelativeResize="0"/>
          <p:nvPr/>
        </p:nvPicPr>
        <p:blipFill>
          <a:blip r:embed="rId3">
            <a:alphaModFix/>
          </a:blip>
          <a:stretch>
            <a:fillRect/>
          </a:stretch>
        </p:blipFill>
        <p:spPr>
          <a:xfrm>
            <a:off x="7680275" y="398400"/>
            <a:ext cx="893400" cy="409475"/>
          </a:xfrm>
          <a:prstGeom prst="rect">
            <a:avLst/>
          </a:prstGeom>
          <a:noFill/>
          <a:ln>
            <a:noFill/>
          </a:ln>
        </p:spPr>
      </p:pic>
      <p:sp>
        <p:nvSpPr>
          <p:cNvPr id="326" name="Google Shape;326;p34"/>
          <p:cNvSpPr/>
          <p:nvPr/>
        </p:nvSpPr>
        <p:spPr>
          <a:xfrm>
            <a:off x="109925" y="997300"/>
            <a:ext cx="8755800" cy="40206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txBox="1"/>
          <p:nvPr/>
        </p:nvSpPr>
        <p:spPr>
          <a:xfrm>
            <a:off x="274850" y="364125"/>
            <a:ext cx="8590800" cy="69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Offline étant en cache il faudra créer plusieurs versions et supprimer les anciennes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(remplacer le code):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CACHE_NAME</a:t>
            </a:r>
            <a:r>
              <a:rPr lang="en" sz="1050">
                <a:solidFill>
                  <a:srgbClr val="D4D4D4"/>
                </a:solidFill>
                <a:highlight>
                  <a:srgbClr val="1E1E1E"/>
                </a:highlight>
                <a:latin typeface="Courier New"/>
                <a:ea typeface="Courier New"/>
                <a:cs typeface="Courier New"/>
                <a:sym typeface="Courier New"/>
              </a:rPr>
              <a:t> = </a:t>
            </a:r>
            <a:r>
              <a:rPr lang="en" sz="1050">
                <a:solidFill>
                  <a:srgbClr val="CE9178"/>
                </a:solidFill>
                <a:highlight>
                  <a:srgbClr val="1E1E1E"/>
                </a:highlight>
                <a:latin typeface="Courier New"/>
                <a:ea typeface="Courier New"/>
                <a:cs typeface="Courier New"/>
                <a:sym typeface="Courier New"/>
              </a:rPr>
              <a:t>"offline-v2"</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deleteOldCaches</a:t>
            </a:r>
            <a:r>
              <a:rPr lang="en" sz="1050">
                <a:solidFill>
                  <a:srgbClr val="D4D4D4"/>
                </a:solidFill>
                <a:highlight>
                  <a:srgbClr val="1E1E1E"/>
                </a:highlight>
                <a:latin typeface="Courier New"/>
                <a:ea typeface="Courier New"/>
                <a:cs typeface="Courier New"/>
                <a:sym typeface="Courier New"/>
              </a:rPr>
              <a:t> = () </a:t>
            </a:r>
            <a:r>
              <a:rPr lang="en" sz="1050">
                <a:solidFill>
                  <a:srgbClr val="569CD6"/>
                </a:solidFill>
                <a:highlight>
                  <a:srgbClr val="1E1E1E"/>
                </a:highlight>
                <a:latin typeface="Courier New"/>
                <a:ea typeface="Courier New"/>
                <a:cs typeface="Courier New"/>
                <a:sym typeface="Courier New"/>
              </a:rPr>
              <a:t>=&gt;</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new</a:t>
            </a:r>
            <a:r>
              <a:rPr lang="en" sz="1050">
                <a:solidFill>
                  <a:srgbClr val="D4D4D4"/>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Promise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resolve</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caches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keys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then</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keys</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Promise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all</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keys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map</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key</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key</a:t>
            </a:r>
            <a:r>
              <a:rPr lang="en" sz="1050">
                <a:solidFill>
                  <a:srgbClr val="D4D4D4"/>
                </a:solidFill>
                <a:highlight>
                  <a:srgbClr val="1E1E1E"/>
                </a:highlight>
                <a:latin typeface="Courier New"/>
                <a:ea typeface="Courier New"/>
                <a:cs typeface="Courier New"/>
                <a:sym typeface="Courier New"/>
              </a:rPr>
              <a:t> !== </a:t>
            </a:r>
            <a:r>
              <a:rPr lang="en" sz="1050">
                <a:solidFill>
                  <a:srgbClr val="4FC1FF"/>
                </a:solidFill>
                <a:highlight>
                  <a:srgbClr val="1E1E1E"/>
                </a:highlight>
                <a:latin typeface="Courier New"/>
                <a:ea typeface="Courier New"/>
                <a:cs typeface="Courier New"/>
                <a:sym typeface="Courier New"/>
              </a:rPr>
              <a:t>CACHE_NAME</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caches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delete</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key</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finally</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resolve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waitUntilActivatePromise</a:t>
            </a:r>
            <a:r>
              <a:rPr lang="en" sz="1050">
                <a:solidFill>
                  <a:srgbClr val="D4D4D4"/>
                </a:solidFill>
                <a:highlight>
                  <a:srgbClr val="1E1E1E"/>
                </a:highlight>
                <a:latin typeface="Courier New"/>
                <a:ea typeface="Courier New"/>
                <a:cs typeface="Courier New"/>
                <a:sym typeface="Courier New"/>
              </a:rPr>
              <a:t> = () </a:t>
            </a:r>
            <a:r>
              <a:rPr lang="en" sz="1050">
                <a:solidFill>
                  <a:srgbClr val="569CD6"/>
                </a:solidFill>
                <a:highlight>
                  <a:srgbClr val="1E1E1E"/>
                </a:highlight>
                <a:latin typeface="Courier New"/>
                <a:ea typeface="Courier New"/>
                <a:cs typeface="Courier New"/>
                <a:sym typeface="Courier New"/>
              </a:rPr>
              <a:t>=&gt;</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new</a:t>
            </a:r>
            <a:r>
              <a:rPr lang="en" sz="1050">
                <a:solidFill>
                  <a:srgbClr val="D4D4D4"/>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Promise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resolve</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deleteOldCaches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then</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"navigationPreload"</a:t>
            </a:r>
            <a:r>
              <a:rPr lang="en" sz="1050">
                <a:solidFill>
                  <a:srgbClr val="D4D4D4"/>
                </a:solidFill>
                <a:highlight>
                  <a:srgbClr val="1E1E1E"/>
                </a:highlight>
                <a:latin typeface="Courier New"/>
                <a:ea typeface="Courier New"/>
                <a:cs typeface="Courier New"/>
                <a:sym typeface="Courier New"/>
              </a:rPr>
              <a:t> in </a:t>
            </a:r>
            <a:r>
              <a:rPr lang="en" sz="1050">
                <a:solidFill>
                  <a:srgbClr val="9CDCFE"/>
                </a:solidFill>
                <a:highlight>
                  <a:srgbClr val="1E1E1E"/>
                </a:highlight>
                <a:latin typeface="Courier New"/>
                <a:ea typeface="Courier New"/>
                <a:cs typeface="Courier New"/>
                <a:sym typeface="Courier New"/>
              </a:rPr>
              <a:t>self</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registration</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self</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registration</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navigationPreload</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enable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finally</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resolve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5"/>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333" name="Google Shape;333;p35"/>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Stylisé offline.html</a:t>
            </a:r>
            <a:endParaRPr b="1" u="sng">
              <a:solidFill>
                <a:schemeClr val="lt2"/>
              </a:solidFill>
              <a:latin typeface="Open Sans"/>
              <a:ea typeface="Open Sans"/>
              <a:cs typeface="Open Sans"/>
              <a:sym typeface="Open Sans"/>
            </a:endParaRPr>
          </a:p>
        </p:txBody>
      </p:sp>
      <p:sp>
        <p:nvSpPr>
          <p:cNvPr id="334" name="Google Shape;334;p35"/>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PWA</a:t>
            </a:r>
            <a:endParaRPr i="1" sz="1000">
              <a:solidFill>
                <a:schemeClr val="dk2"/>
              </a:solidFill>
              <a:latin typeface="Open Sans"/>
              <a:ea typeface="Open Sans"/>
              <a:cs typeface="Open Sans"/>
              <a:sym typeface="Open Sans"/>
            </a:endParaRPr>
          </a:p>
        </p:txBody>
      </p:sp>
      <p:pic>
        <p:nvPicPr>
          <p:cNvPr id="335" name="Google Shape;335;p35"/>
          <p:cNvPicPr preferRelativeResize="0"/>
          <p:nvPr/>
        </p:nvPicPr>
        <p:blipFill>
          <a:blip r:embed="rId3">
            <a:alphaModFix/>
          </a:blip>
          <a:stretch>
            <a:fillRect/>
          </a:stretch>
        </p:blipFill>
        <p:spPr>
          <a:xfrm>
            <a:off x="7680275" y="398400"/>
            <a:ext cx="893400" cy="409475"/>
          </a:xfrm>
          <a:prstGeom prst="rect">
            <a:avLst/>
          </a:prstGeom>
          <a:noFill/>
          <a:ln>
            <a:noFill/>
          </a:ln>
        </p:spPr>
      </p:pic>
      <p:sp>
        <p:nvSpPr>
          <p:cNvPr id="336" name="Google Shape;336;p35"/>
          <p:cNvSpPr/>
          <p:nvPr/>
        </p:nvSpPr>
        <p:spPr>
          <a:xfrm>
            <a:off x="109925" y="1091525"/>
            <a:ext cx="8755800" cy="39264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txBox="1"/>
          <p:nvPr/>
        </p:nvSpPr>
        <p:spPr>
          <a:xfrm>
            <a:off x="274850" y="440325"/>
            <a:ext cx="8590800" cy="671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Il faut maintenant créer une variable contenant </a:t>
            </a:r>
            <a:r>
              <a:rPr lang="en">
                <a:latin typeface="Open Sans"/>
                <a:ea typeface="Open Sans"/>
                <a:cs typeface="Open Sans"/>
                <a:sym typeface="Open Sans"/>
              </a:rPr>
              <a:t>tous</a:t>
            </a:r>
            <a:r>
              <a:rPr lang="en">
                <a:latin typeface="Open Sans"/>
                <a:ea typeface="Open Sans"/>
                <a:cs typeface="Open Sans"/>
                <a:sym typeface="Open Sans"/>
              </a:rPr>
              <a:t> les fichiers à mettre en cache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(remplacer le code):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ORIGIN_URL</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location</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protocol</a:t>
            </a:r>
            <a:r>
              <a:rPr lang="en" sz="1050">
                <a:solidFill>
                  <a:srgbClr val="CE9178"/>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location</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host</a:t>
            </a:r>
            <a:r>
              <a:rPr lang="en" sz="1050">
                <a:solidFill>
                  <a:srgbClr val="CE9178"/>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CACHED_FILES</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OFFLINE_URL</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"https://cdn.jsdelivr.net/npm/bootstrap@5.1.2/dist/css/bootstrap.min.css"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"https://cdn.jsdelivr.net/npm/bootstrap@5.1.2/dist/js/bootstrap.bundle.min.js"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E9178"/>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ORIGIN_URL</a:t>
            </a:r>
            <a:r>
              <a:rPr lang="en" sz="1050">
                <a:solidFill>
                  <a:srgbClr val="CE9178"/>
                </a:solidFill>
                <a:highlight>
                  <a:srgbClr val="1E1E1E"/>
                </a:highlight>
                <a:latin typeface="Courier New"/>
                <a:ea typeface="Courier New"/>
                <a:cs typeface="Courier New"/>
                <a:sym typeface="Courier New"/>
              </a:rPr>
              <a:t>}/css/index.css`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E9178"/>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ORIGIN_URL</a:t>
            </a:r>
            <a:r>
              <a:rPr lang="en" sz="1050">
                <a:solidFill>
                  <a:srgbClr val="CE9178"/>
                </a:solidFill>
                <a:highlight>
                  <a:srgbClr val="1E1E1E"/>
                </a:highlight>
                <a:latin typeface="Courier New"/>
                <a:ea typeface="Courier New"/>
                <a:cs typeface="Courier New"/>
                <a:sym typeface="Courier New"/>
              </a:rPr>
              <a:t>}/js/index.js`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E9178"/>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ORIGIN_URL</a:t>
            </a:r>
            <a:r>
              <a:rPr lang="en" sz="1050">
                <a:solidFill>
                  <a:srgbClr val="CE9178"/>
                </a:solidFill>
                <a:highlight>
                  <a:srgbClr val="1E1E1E"/>
                </a:highlight>
                <a:latin typeface="Courier New"/>
                <a:ea typeface="Courier New"/>
                <a:cs typeface="Courier New"/>
                <a:sym typeface="Courier New"/>
              </a:rPr>
              <a:t>}/img/logo.png`</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waitUntilInstallationPromise</a:t>
            </a:r>
            <a:r>
              <a:rPr lang="en" sz="1050">
                <a:solidFill>
                  <a:srgbClr val="D4D4D4"/>
                </a:solidFill>
                <a:highlight>
                  <a:srgbClr val="1E1E1E"/>
                </a:highlight>
                <a:latin typeface="Courier New"/>
                <a:ea typeface="Courier New"/>
                <a:cs typeface="Courier New"/>
                <a:sym typeface="Courier New"/>
              </a:rPr>
              <a:t> = () </a:t>
            </a:r>
            <a:r>
              <a:rPr lang="en" sz="1050">
                <a:solidFill>
                  <a:srgbClr val="569CD6"/>
                </a:solidFill>
                <a:highlight>
                  <a:srgbClr val="1E1E1E"/>
                </a:highlight>
                <a:latin typeface="Courier New"/>
                <a:ea typeface="Courier New"/>
                <a:cs typeface="Courier New"/>
                <a:sym typeface="Courier New"/>
              </a:rPr>
              <a:t>=&gt;</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new</a:t>
            </a:r>
            <a:r>
              <a:rPr lang="en" sz="1050">
                <a:solidFill>
                  <a:srgbClr val="D4D4D4"/>
                </a:solidFill>
                <a:highlight>
                  <a:srgbClr val="1E1E1E"/>
                </a:highlight>
                <a:latin typeface="Courier New"/>
                <a:ea typeface="Courier New"/>
                <a:cs typeface="Courier New"/>
                <a:sym typeface="Courier New"/>
              </a:rPr>
              <a:t> </a:t>
            </a:r>
            <a:r>
              <a:rPr lang="en" sz="1050">
                <a:solidFill>
                  <a:srgbClr val="4EC9B0"/>
                </a:solidFill>
                <a:highlight>
                  <a:srgbClr val="1E1E1E"/>
                </a:highlight>
                <a:latin typeface="Courier New"/>
                <a:ea typeface="Courier New"/>
                <a:cs typeface="Courier New"/>
                <a:sym typeface="Courier New"/>
              </a:rPr>
              <a:t>Promise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resolve</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caches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open</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CACHE_NAME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then</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cache</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cache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addAll</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CACHED_FILES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then</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resolve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343" name="Google Shape;343;p36"/>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Stylisé offline.html</a:t>
            </a:r>
            <a:endParaRPr b="1" u="sng">
              <a:solidFill>
                <a:schemeClr val="lt2"/>
              </a:solidFill>
              <a:latin typeface="Open Sans"/>
              <a:ea typeface="Open Sans"/>
              <a:cs typeface="Open Sans"/>
              <a:sym typeface="Open Sans"/>
            </a:endParaRPr>
          </a:p>
        </p:txBody>
      </p:sp>
      <p:sp>
        <p:nvSpPr>
          <p:cNvPr id="344" name="Google Shape;344;p36"/>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PWA</a:t>
            </a:r>
            <a:endParaRPr i="1" sz="1000">
              <a:solidFill>
                <a:schemeClr val="dk2"/>
              </a:solidFill>
              <a:latin typeface="Open Sans"/>
              <a:ea typeface="Open Sans"/>
              <a:cs typeface="Open Sans"/>
              <a:sym typeface="Open Sans"/>
            </a:endParaRPr>
          </a:p>
        </p:txBody>
      </p:sp>
      <p:pic>
        <p:nvPicPr>
          <p:cNvPr id="345" name="Google Shape;345;p36"/>
          <p:cNvPicPr preferRelativeResize="0"/>
          <p:nvPr/>
        </p:nvPicPr>
        <p:blipFill>
          <a:blip r:embed="rId3">
            <a:alphaModFix/>
          </a:blip>
          <a:stretch>
            <a:fillRect/>
          </a:stretch>
        </p:blipFill>
        <p:spPr>
          <a:xfrm>
            <a:off x="7680275" y="398400"/>
            <a:ext cx="893400" cy="409475"/>
          </a:xfrm>
          <a:prstGeom prst="rect">
            <a:avLst/>
          </a:prstGeom>
          <a:noFill/>
          <a:ln>
            <a:noFill/>
          </a:ln>
        </p:spPr>
      </p:pic>
      <p:sp>
        <p:nvSpPr>
          <p:cNvPr id="346" name="Google Shape;346;p36"/>
          <p:cNvSpPr/>
          <p:nvPr/>
        </p:nvSpPr>
        <p:spPr>
          <a:xfrm>
            <a:off x="109925" y="1091525"/>
            <a:ext cx="8755800" cy="21270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txBox="1"/>
          <p:nvPr/>
        </p:nvSpPr>
        <p:spPr>
          <a:xfrm>
            <a:off x="205400" y="471175"/>
            <a:ext cx="8136900" cy="27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Les fichiers sont maintenant en cache, il faut renvoyer lors du fetch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(remplacer le code ):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fetchSW</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event</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 We only want to call event.respondWith() if this is a navigation request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 for an HTML page.</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event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request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mode</a:t>
            </a:r>
            <a:r>
              <a:rPr lang="en" sz="1050">
                <a:solidFill>
                  <a:srgbClr val="D4D4D4"/>
                </a:solidFill>
                <a:highlight>
                  <a:srgbClr val="1E1E1E"/>
                </a:highlight>
                <a:latin typeface="Courier New"/>
                <a:ea typeface="Courier New"/>
                <a:cs typeface="Courier New"/>
                <a:sym typeface="Courier New"/>
              </a:rPr>
              <a:t> === </a:t>
            </a:r>
            <a:r>
              <a:rPr lang="en" sz="1050">
                <a:solidFill>
                  <a:srgbClr val="CE9178"/>
                </a:solidFill>
                <a:highlight>
                  <a:srgbClr val="1E1E1E"/>
                </a:highlight>
                <a:latin typeface="Courier New"/>
                <a:ea typeface="Courier New"/>
                <a:cs typeface="Courier New"/>
                <a:sym typeface="Courier New"/>
              </a:rPr>
              <a:t>"navigate"</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event</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respondWith</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respondWithFetchPromiseNavigate</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event</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else</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CACHED_FILES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includes</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event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request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url</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    event</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respondWith</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caches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match</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event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request</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a:latin typeface="Open Sans"/>
              <a:ea typeface="Open Sans"/>
              <a:cs typeface="Open Sans"/>
              <a:sym typeface="Open Sans"/>
            </a:endParaRPr>
          </a:p>
        </p:txBody>
      </p:sp>
      <p:sp>
        <p:nvSpPr>
          <p:cNvPr id="348" name="Google Shape;348;p36"/>
          <p:cNvSpPr txBox="1"/>
          <p:nvPr/>
        </p:nvSpPr>
        <p:spPr>
          <a:xfrm>
            <a:off x="1281600" y="3291350"/>
            <a:ext cx="693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5"/>
                </a:solidFill>
                <a:latin typeface="Open Sans"/>
                <a:ea typeface="Open Sans"/>
                <a:cs typeface="Open Sans"/>
                <a:sym typeface="Open Sans"/>
              </a:rPr>
              <a:t>Ajouter bootstrap dans offline.html et vous pouvez dès à présent l’utiliser</a:t>
            </a:r>
            <a:endParaRPr b="1" sz="1600">
              <a:solidFill>
                <a:schemeClr val="accent5"/>
              </a:solidFill>
              <a:latin typeface="Open Sans"/>
              <a:ea typeface="Open Sans"/>
              <a:cs typeface="Open Sans"/>
              <a:sym typeface="Open Sans"/>
            </a:endParaRPr>
          </a:p>
        </p:txBody>
      </p:sp>
      <p:sp>
        <p:nvSpPr>
          <p:cNvPr id="349" name="Google Shape;349;p36"/>
          <p:cNvSpPr txBox="1"/>
          <p:nvPr/>
        </p:nvSpPr>
        <p:spPr>
          <a:xfrm>
            <a:off x="376925" y="4161925"/>
            <a:ext cx="66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 Mettre à jour votre code : git checkout 3.PWAAdvancedCache /!\</a:t>
            </a:r>
            <a:endParaRPr b="1">
              <a:solidFill>
                <a:schemeClr val="dk2"/>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7"/>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355" name="Google Shape;355;p37"/>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Notification Push - Onesignal</a:t>
            </a:r>
            <a:endParaRPr b="1" u="sng">
              <a:solidFill>
                <a:schemeClr val="lt2"/>
              </a:solidFill>
              <a:latin typeface="Open Sans"/>
              <a:ea typeface="Open Sans"/>
              <a:cs typeface="Open Sans"/>
              <a:sym typeface="Open Sans"/>
            </a:endParaRPr>
          </a:p>
        </p:txBody>
      </p:sp>
      <p:sp>
        <p:nvSpPr>
          <p:cNvPr id="356" name="Google Shape;356;p37"/>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PWA</a:t>
            </a:r>
            <a:endParaRPr i="1" sz="1000">
              <a:solidFill>
                <a:schemeClr val="dk2"/>
              </a:solidFill>
              <a:latin typeface="Open Sans"/>
              <a:ea typeface="Open Sans"/>
              <a:cs typeface="Open Sans"/>
              <a:sym typeface="Open Sans"/>
            </a:endParaRPr>
          </a:p>
        </p:txBody>
      </p:sp>
      <p:pic>
        <p:nvPicPr>
          <p:cNvPr id="357" name="Google Shape;357;p37"/>
          <p:cNvPicPr preferRelativeResize="0"/>
          <p:nvPr/>
        </p:nvPicPr>
        <p:blipFill>
          <a:blip r:embed="rId3">
            <a:alphaModFix/>
          </a:blip>
          <a:stretch>
            <a:fillRect/>
          </a:stretch>
        </p:blipFill>
        <p:spPr>
          <a:xfrm>
            <a:off x="7680275" y="398400"/>
            <a:ext cx="893400" cy="409475"/>
          </a:xfrm>
          <a:prstGeom prst="rect">
            <a:avLst/>
          </a:prstGeom>
          <a:noFill/>
          <a:ln>
            <a:noFill/>
          </a:ln>
        </p:spPr>
      </p:pic>
      <p:pic>
        <p:nvPicPr>
          <p:cNvPr id="358" name="Google Shape;358;p37"/>
          <p:cNvPicPr preferRelativeResize="0"/>
          <p:nvPr/>
        </p:nvPicPr>
        <p:blipFill>
          <a:blip r:embed="rId4">
            <a:alphaModFix/>
          </a:blip>
          <a:stretch>
            <a:fillRect/>
          </a:stretch>
        </p:blipFill>
        <p:spPr>
          <a:xfrm>
            <a:off x="795825" y="2299325"/>
            <a:ext cx="4771301" cy="2584449"/>
          </a:xfrm>
          <a:prstGeom prst="rect">
            <a:avLst/>
          </a:prstGeom>
          <a:noFill/>
          <a:ln>
            <a:noFill/>
          </a:ln>
        </p:spPr>
      </p:pic>
      <p:sp>
        <p:nvSpPr>
          <p:cNvPr id="359" name="Google Shape;359;p37"/>
          <p:cNvSpPr txBox="1"/>
          <p:nvPr/>
        </p:nvSpPr>
        <p:spPr>
          <a:xfrm>
            <a:off x="290550" y="1216575"/>
            <a:ext cx="596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Installation:</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Créer un compte sur </a:t>
            </a:r>
            <a:r>
              <a:rPr lang="en" u="sng">
                <a:solidFill>
                  <a:schemeClr val="hlink"/>
                </a:solidFill>
                <a:latin typeface="Open Sans"/>
                <a:ea typeface="Open Sans"/>
                <a:cs typeface="Open Sans"/>
                <a:sym typeface="Open Sans"/>
                <a:hlinkClick r:id="rId5"/>
              </a:rPr>
              <a:t>https://app.onesignal.com/signup</a:t>
            </a:r>
            <a:r>
              <a:rPr lang="en">
                <a:latin typeface="Open Sans"/>
                <a:ea typeface="Open Sans"/>
                <a:cs typeface="Open Sans"/>
                <a:sym typeface="Open Sans"/>
              </a:rPr>
              <a:t> avec les options suivantes</a:t>
            </a:r>
            <a:endParaRPr>
              <a:latin typeface="Open Sans"/>
              <a:ea typeface="Open Sans"/>
              <a:cs typeface="Open Sans"/>
              <a:sym typeface="Open Sans"/>
            </a:endParaRPr>
          </a:p>
        </p:txBody>
      </p:sp>
      <p:sp>
        <p:nvSpPr>
          <p:cNvPr id="360" name="Google Shape;360;p37"/>
          <p:cNvSpPr txBox="1"/>
          <p:nvPr/>
        </p:nvSpPr>
        <p:spPr>
          <a:xfrm>
            <a:off x="346875" y="474600"/>
            <a:ext cx="477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2"/>
                </a:solidFill>
              </a:rPr>
              <a:t>OneSignal fournit une interface simple pour envoyer des notifications push Web et mobiles, des messages intégrés à l'application, des SMS et des e-mails. </a:t>
            </a:r>
            <a:endParaRPr i="1" sz="11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366" name="Google Shape;366;p38"/>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Notification Push - Onesignal</a:t>
            </a:r>
            <a:endParaRPr b="1" u="sng">
              <a:solidFill>
                <a:schemeClr val="lt2"/>
              </a:solidFill>
              <a:latin typeface="Open Sans"/>
              <a:ea typeface="Open Sans"/>
              <a:cs typeface="Open Sans"/>
              <a:sym typeface="Open Sans"/>
            </a:endParaRPr>
          </a:p>
        </p:txBody>
      </p:sp>
      <p:sp>
        <p:nvSpPr>
          <p:cNvPr id="367" name="Google Shape;367;p38"/>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PWA</a:t>
            </a:r>
            <a:endParaRPr i="1" sz="1000">
              <a:solidFill>
                <a:schemeClr val="dk2"/>
              </a:solidFill>
              <a:latin typeface="Open Sans"/>
              <a:ea typeface="Open Sans"/>
              <a:cs typeface="Open Sans"/>
              <a:sym typeface="Open Sans"/>
            </a:endParaRPr>
          </a:p>
        </p:txBody>
      </p:sp>
      <p:pic>
        <p:nvPicPr>
          <p:cNvPr id="368" name="Google Shape;368;p38"/>
          <p:cNvPicPr preferRelativeResize="0"/>
          <p:nvPr/>
        </p:nvPicPr>
        <p:blipFill>
          <a:blip r:embed="rId3">
            <a:alphaModFix/>
          </a:blip>
          <a:stretch>
            <a:fillRect/>
          </a:stretch>
        </p:blipFill>
        <p:spPr>
          <a:xfrm>
            <a:off x="7680275" y="398400"/>
            <a:ext cx="893400" cy="409475"/>
          </a:xfrm>
          <a:prstGeom prst="rect">
            <a:avLst/>
          </a:prstGeom>
          <a:noFill/>
          <a:ln>
            <a:noFill/>
          </a:ln>
        </p:spPr>
      </p:pic>
      <p:pic>
        <p:nvPicPr>
          <p:cNvPr id="369" name="Google Shape;369;p38"/>
          <p:cNvPicPr preferRelativeResize="0"/>
          <p:nvPr/>
        </p:nvPicPr>
        <p:blipFill>
          <a:blip r:embed="rId4">
            <a:alphaModFix/>
          </a:blip>
          <a:stretch>
            <a:fillRect/>
          </a:stretch>
        </p:blipFill>
        <p:spPr>
          <a:xfrm>
            <a:off x="331050" y="1729825"/>
            <a:ext cx="4527800" cy="2674300"/>
          </a:xfrm>
          <a:prstGeom prst="rect">
            <a:avLst/>
          </a:prstGeom>
          <a:noFill/>
          <a:ln>
            <a:noFill/>
          </a:ln>
        </p:spPr>
      </p:pic>
      <p:pic>
        <p:nvPicPr>
          <p:cNvPr id="370" name="Google Shape;370;p38"/>
          <p:cNvPicPr preferRelativeResize="0"/>
          <p:nvPr/>
        </p:nvPicPr>
        <p:blipFill>
          <a:blip r:embed="rId5">
            <a:alphaModFix/>
          </a:blip>
          <a:stretch>
            <a:fillRect/>
          </a:stretch>
        </p:blipFill>
        <p:spPr>
          <a:xfrm>
            <a:off x="5058375" y="1532700"/>
            <a:ext cx="3980350" cy="30685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9"/>
          <p:cNvSpPr/>
          <p:nvPr/>
        </p:nvSpPr>
        <p:spPr>
          <a:xfrm>
            <a:off x="47125" y="1240725"/>
            <a:ext cx="6824100" cy="37851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377" name="Google Shape;377;p39"/>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Notification Push - Onesignal</a:t>
            </a:r>
            <a:endParaRPr b="1" u="sng">
              <a:solidFill>
                <a:schemeClr val="lt2"/>
              </a:solidFill>
              <a:latin typeface="Open Sans"/>
              <a:ea typeface="Open Sans"/>
              <a:cs typeface="Open Sans"/>
              <a:sym typeface="Open Sans"/>
            </a:endParaRPr>
          </a:p>
        </p:txBody>
      </p:sp>
      <p:sp>
        <p:nvSpPr>
          <p:cNvPr id="378" name="Google Shape;378;p39"/>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PWA</a:t>
            </a:r>
            <a:endParaRPr i="1" sz="1000">
              <a:solidFill>
                <a:schemeClr val="dk2"/>
              </a:solidFill>
              <a:latin typeface="Open Sans"/>
              <a:ea typeface="Open Sans"/>
              <a:cs typeface="Open Sans"/>
              <a:sym typeface="Open Sans"/>
            </a:endParaRPr>
          </a:p>
        </p:txBody>
      </p:sp>
      <p:pic>
        <p:nvPicPr>
          <p:cNvPr id="379" name="Google Shape;379;p39"/>
          <p:cNvPicPr preferRelativeResize="0"/>
          <p:nvPr/>
        </p:nvPicPr>
        <p:blipFill>
          <a:blip r:embed="rId3">
            <a:alphaModFix/>
          </a:blip>
          <a:stretch>
            <a:fillRect/>
          </a:stretch>
        </p:blipFill>
        <p:spPr>
          <a:xfrm>
            <a:off x="7680275" y="398400"/>
            <a:ext cx="893400" cy="409475"/>
          </a:xfrm>
          <a:prstGeom prst="rect">
            <a:avLst/>
          </a:prstGeom>
          <a:noFill/>
          <a:ln>
            <a:noFill/>
          </a:ln>
        </p:spPr>
      </p:pic>
      <p:sp>
        <p:nvSpPr>
          <p:cNvPr id="380" name="Google Shape;380;p39"/>
          <p:cNvSpPr txBox="1"/>
          <p:nvPr/>
        </p:nvSpPr>
        <p:spPr>
          <a:xfrm>
            <a:off x="-6400" y="398400"/>
            <a:ext cx="8606400" cy="4991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u="sng">
                <a:solidFill>
                  <a:schemeClr val="hlink"/>
                </a:solidFill>
                <a:latin typeface="Open Sans"/>
                <a:ea typeface="Open Sans"/>
                <a:cs typeface="Open Sans"/>
                <a:sym typeface="Open Sans"/>
                <a:hlinkClick r:id="rId4"/>
              </a:rPr>
              <a:t>Télécharger les fichiers javascript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Déplacer dans le dossier www/push/onesignal</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Copier ce code dans index.html tout en remplaçant appId par la votre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lnSpc>
                <a:spcPct val="135714"/>
              </a:lnSpc>
              <a:spcBef>
                <a:spcPts val="0"/>
              </a:spcBef>
              <a:spcAft>
                <a:spcPts val="0"/>
              </a:spcAft>
              <a:buNone/>
            </a:pPr>
            <a:r>
              <a:rPr lang="en" sz="1050">
                <a:solidFill>
                  <a:srgbClr val="808080"/>
                </a:solidFill>
                <a:highlight>
                  <a:srgbClr val="1E1E1E"/>
                </a:highlight>
                <a:latin typeface="Courier New"/>
                <a:ea typeface="Courier New"/>
                <a:cs typeface="Courier New"/>
                <a:sym typeface="Courier New"/>
              </a:rPr>
              <a:t>&lt;</a:t>
            </a:r>
            <a:r>
              <a:rPr lang="en" sz="1050">
                <a:solidFill>
                  <a:srgbClr val="569CD6"/>
                </a:solidFill>
                <a:highlight>
                  <a:srgbClr val="1E1E1E"/>
                </a:highlight>
                <a:latin typeface="Courier New"/>
                <a:ea typeface="Courier New"/>
                <a:cs typeface="Courier New"/>
                <a:sym typeface="Courier New"/>
              </a:rPr>
              <a:t>script </a:t>
            </a:r>
            <a:r>
              <a:rPr lang="en" sz="1050">
                <a:solidFill>
                  <a:srgbClr val="9CDCFE"/>
                </a:solidFill>
                <a:highlight>
                  <a:srgbClr val="1E1E1E"/>
                </a:highlight>
                <a:latin typeface="Courier New"/>
                <a:ea typeface="Courier New"/>
                <a:cs typeface="Courier New"/>
                <a:sym typeface="Courier New"/>
              </a:rPr>
              <a:t>src</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u="sng">
                <a:solidFill>
                  <a:schemeClr val="hlink"/>
                </a:solidFill>
                <a:highlight>
                  <a:srgbClr val="1E1E1E"/>
                </a:highlight>
                <a:latin typeface="Courier New"/>
                <a:ea typeface="Courier New"/>
                <a:cs typeface="Courier New"/>
                <a:sym typeface="Courier New"/>
                <a:hlinkClick r:id="rId5"/>
              </a:rPr>
              <a:t>https://cdn.onesignal.com/sdks/OneSignalSDK.js</a:t>
            </a:r>
            <a:r>
              <a:rPr lang="en" sz="1050">
                <a:solidFill>
                  <a:srgbClr val="CE9178"/>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a:solidFill>
                  <a:srgbClr val="808080"/>
                </a:solidFill>
                <a:highlight>
                  <a:srgbClr val="1E1E1E"/>
                </a:highlight>
                <a:latin typeface="Courier New"/>
                <a:ea typeface="Courier New"/>
                <a:cs typeface="Courier New"/>
                <a:sym typeface="Courier New"/>
              </a:rPr>
              <a:t>&gt;&lt;/</a:t>
            </a:r>
            <a:r>
              <a:rPr lang="en" sz="1050">
                <a:solidFill>
                  <a:srgbClr val="569CD6"/>
                </a:solidFill>
                <a:highlight>
                  <a:srgbClr val="1E1E1E"/>
                </a:highlight>
                <a:latin typeface="Courier New"/>
                <a:ea typeface="Courier New"/>
                <a:cs typeface="Courier New"/>
                <a:sym typeface="Courier New"/>
              </a:rPr>
              <a:t>script</a:t>
            </a:r>
            <a:r>
              <a:rPr lang="en" sz="1050">
                <a:solidFill>
                  <a:srgbClr val="808080"/>
                </a:solidFill>
                <a:highlight>
                  <a:srgbClr val="1E1E1E"/>
                </a:highlight>
                <a:latin typeface="Courier New"/>
                <a:ea typeface="Courier New"/>
                <a:cs typeface="Courier New"/>
                <a:sym typeface="Courier New"/>
              </a:rPr>
              <a:t>&gt;</a:t>
            </a:r>
            <a:endParaRPr sz="1050">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808080"/>
                </a:solidFill>
                <a:highlight>
                  <a:srgbClr val="1E1E1E"/>
                </a:highlight>
                <a:latin typeface="Courier New"/>
                <a:ea typeface="Courier New"/>
                <a:cs typeface="Courier New"/>
                <a:sym typeface="Courier New"/>
              </a:rPr>
              <a:t>&lt;</a:t>
            </a:r>
            <a:r>
              <a:rPr lang="en" sz="1050">
                <a:solidFill>
                  <a:srgbClr val="569CD6"/>
                </a:solidFill>
                <a:highlight>
                  <a:srgbClr val="1E1E1E"/>
                </a:highlight>
                <a:latin typeface="Courier New"/>
                <a:ea typeface="Courier New"/>
                <a:cs typeface="Courier New"/>
                <a:sym typeface="Courier New"/>
              </a:rPr>
              <a:t>script</a:t>
            </a:r>
            <a:r>
              <a:rPr lang="en" sz="1050">
                <a:solidFill>
                  <a:srgbClr val="808080"/>
                </a:solidFill>
                <a:highlight>
                  <a:srgbClr val="1E1E1E"/>
                </a:highlight>
                <a:latin typeface="Courier New"/>
                <a:ea typeface="Courier New"/>
                <a:cs typeface="Courier New"/>
                <a:sym typeface="Courier New"/>
              </a:rPr>
              <a:t>&gt;</a:t>
            </a:r>
            <a:endParaRPr sz="1050">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var</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OneSignal</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window</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OneSignal</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var</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initConfig</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appId</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"0e7468fd-cf9c-4079-8af1-99e3fc4069de"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notifyButton</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enable</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true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OneSignal</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push</a:t>
            </a:r>
            <a:r>
              <a:rPr lang="en" sz="1050">
                <a:solidFill>
                  <a:srgbClr val="D4D4D4"/>
                </a:solidFill>
                <a:highlight>
                  <a:srgbClr val="1E1E1E"/>
                </a:highlight>
                <a:latin typeface="Courier New"/>
                <a:ea typeface="Courier New"/>
                <a:cs typeface="Courier New"/>
                <a:sym typeface="Courier New"/>
              </a:rPr>
              <a:t>(</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OneSignal</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SERVICE_WORKER_PARAM</a:t>
            </a:r>
            <a:r>
              <a:rPr lang="en" sz="1050">
                <a:solidFill>
                  <a:srgbClr val="D4D4D4"/>
                </a:solidFill>
                <a:highlight>
                  <a:srgbClr val="1E1E1E"/>
                </a:highlight>
                <a:latin typeface="Courier New"/>
                <a:ea typeface="Courier New"/>
                <a:cs typeface="Courier New"/>
                <a:sym typeface="Courier New"/>
              </a:rPr>
              <a:t> = { </a:t>
            </a:r>
            <a:r>
              <a:rPr lang="en" sz="1050">
                <a:solidFill>
                  <a:srgbClr val="CE9178"/>
                </a:solidFill>
                <a:highlight>
                  <a:srgbClr val="1E1E1E"/>
                </a:highlight>
                <a:latin typeface="Courier New"/>
                <a:ea typeface="Courier New"/>
                <a:cs typeface="Courier New"/>
                <a:sym typeface="Courier New"/>
              </a:rPr>
              <a:t>scope</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"/push/onesignal/"</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OneSignal</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SERVICE_WORKER_PATH</a:t>
            </a:r>
            <a:r>
              <a:rPr lang="en" sz="1050">
                <a:solidFill>
                  <a:srgbClr val="D4D4D4"/>
                </a:solidFill>
                <a:highlight>
                  <a:srgbClr val="1E1E1E"/>
                </a:highlight>
                <a:latin typeface="Courier New"/>
                <a:ea typeface="Courier New"/>
                <a:cs typeface="Courier New"/>
                <a:sym typeface="Courier New"/>
              </a:rPr>
              <a:t> = </a:t>
            </a:r>
            <a:r>
              <a:rPr lang="en" sz="1050">
                <a:solidFill>
                  <a:srgbClr val="CE9178"/>
                </a:solidFill>
                <a:highlight>
                  <a:srgbClr val="1E1E1E"/>
                </a:highlight>
                <a:latin typeface="Courier New"/>
                <a:ea typeface="Courier New"/>
                <a:cs typeface="Courier New"/>
                <a:sym typeface="Courier New"/>
              </a:rPr>
              <a:t>"push/onesignal/OneSignalSDKWorker.js"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OneSignal</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SERVICE_WORKER_UPDATER_PATH</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"push/onesignal/OneSignalSDKUpdaterWorker.js"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OneSignal</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init</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initConfig</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808080"/>
                </a:solidFill>
                <a:highlight>
                  <a:srgbClr val="1E1E1E"/>
                </a:highlight>
                <a:latin typeface="Courier New"/>
                <a:ea typeface="Courier New"/>
                <a:cs typeface="Courier New"/>
                <a:sym typeface="Courier New"/>
              </a:rPr>
              <a:t>&lt;/</a:t>
            </a:r>
            <a:r>
              <a:rPr lang="en" sz="1050">
                <a:solidFill>
                  <a:srgbClr val="569CD6"/>
                </a:solidFill>
                <a:highlight>
                  <a:srgbClr val="1E1E1E"/>
                </a:highlight>
                <a:latin typeface="Courier New"/>
                <a:ea typeface="Courier New"/>
                <a:cs typeface="Courier New"/>
                <a:sym typeface="Courier New"/>
              </a:rPr>
              <a:t>script</a:t>
            </a:r>
            <a:r>
              <a:rPr lang="en" sz="1050">
                <a:solidFill>
                  <a:srgbClr val="808080"/>
                </a:solidFill>
                <a:highlight>
                  <a:srgbClr val="1E1E1E"/>
                </a:highlight>
                <a:latin typeface="Courier New"/>
                <a:ea typeface="Courier New"/>
                <a:cs typeface="Courier New"/>
                <a:sym typeface="Courier New"/>
              </a:rPr>
              <a:t>&gt;</a:t>
            </a:r>
            <a:endParaRPr sz="1050">
              <a:solidFill>
                <a:srgbClr val="808080"/>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p:nvPr/>
        </p:nvSpPr>
        <p:spPr>
          <a:xfrm>
            <a:off x="3714325" y="1382075"/>
            <a:ext cx="3298200" cy="4464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PWA</a:t>
            </a:r>
            <a:endParaRPr b="1" sz="1700">
              <a:latin typeface="Open Sans"/>
              <a:ea typeface="Open Sans"/>
              <a:cs typeface="Open Sans"/>
              <a:sym typeface="Open Sans"/>
            </a:endParaRPr>
          </a:p>
        </p:txBody>
      </p:sp>
      <p:sp>
        <p:nvSpPr>
          <p:cNvPr id="387" name="Google Shape;387;p40"/>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Notification Push - Onesignal</a:t>
            </a:r>
            <a:endParaRPr b="1" u="sng">
              <a:solidFill>
                <a:schemeClr val="lt2"/>
              </a:solidFill>
              <a:latin typeface="Open Sans"/>
              <a:ea typeface="Open Sans"/>
              <a:cs typeface="Open Sans"/>
              <a:sym typeface="Open Sans"/>
            </a:endParaRPr>
          </a:p>
        </p:txBody>
      </p:sp>
      <p:sp>
        <p:nvSpPr>
          <p:cNvPr id="388" name="Google Shape;388;p40"/>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PWA</a:t>
            </a:r>
            <a:endParaRPr i="1" sz="1000">
              <a:solidFill>
                <a:schemeClr val="dk2"/>
              </a:solidFill>
              <a:latin typeface="Open Sans"/>
              <a:ea typeface="Open Sans"/>
              <a:cs typeface="Open Sans"/>
              <a:sym typeface="Open Sans"/>
            </a:endParaRPr>
          </a:p>
        </p:txBody>
      </p:sp>
      <p:pic>
        <p:nvPicPr>
          <p:cNvPr id="389" name="Google Shape;389;p40"/>
          <p:cNvPicPr preferRelativeResize="0"/>
          <p:nvPr/>
        </p:nvPicPr>
        <p:blipFill>
          <a:blip r:embed="rId3">
            <a:alphaModFix/>
          </a:blip>
          <a:stretch>
            <a:fillRect/>
          </a:stretch>
        </p:blipFill>
        <p:spPr>
          <a:xfrm>
            <a:off x="7680275" y="398400"/>
            <a:ext cx="893400" cy="409475"/>
          </a:xfrm>
          <a:prstGeom prst="rect">
            <a:avLst/>
          </a:prstGeom>
          <a:noFill/>
          <a:ln>
            <a:noFill/>
          </a:ln>
        </p:spPr>
      </p:pic>
      <p:pic>
        <p:nvPicPr>
          <p:cNvPr id="390" name="Google Shape;390;p40"/>
          <p:cNvPicPr preferRelativeResize="0"/>
          <p:nvPr/>
        </p:nvPicPr>
        <p:blipFill>
          <a:blip r:embed="rId4">
            <a:alphaModFix/>
          </a:blip>
          <a:stretch>
            <a:fillRect/>
          </a:stretch>
        </p:blipFill>
        <p:spPr>
          <a:xfrm>
            <a:off x="129950" y="604400"/>
            <a:ext cx="2431175" cy="4386701"/>
          </a:xfrm>
          <a:prstGeom prst="rect">
            <a:avLst/>
          </a:prstGeom>
          <a:noFill/>
          <a:ln>
            <a:noFill/>
          </a:ln>
        </p:spPr>
      </p:pic>
      <p:sp>
        <p:nvSpPr>
          <p:cNvPr id="391" name="Google Shape;391;p40"/>
          <p:cNvSpPr txBox="1"/>
          <p:nvPr/>
        </p:nvSpPr>
        <p:spPr>
          <a:xfrm>
            <a:off x="3227450" y="958025"/>
            <a:ext cx="460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Solution:</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git checkout 4.PWANotificationPush</a:t>
            </a:r>
            <a:endParaRPr>
              <a:solidFill>
                <a:schemeClr val="lt1"/>
              </a:solidFill>
              <a:latin typeface="Open Sans"/>
              <a:ea typeface="Open Sans"/>
              <a:cs typeface="Open Sans"/>
              <a:sym typeface="Open Sans"/>
            </a:endParaRPr>
          </a:p>
        </p:txBody>
      </p:sp>
      <p:sp>
        <p:nvSpPr>
          <p:cNvPr id="392" name="Google Shape;392;p40"/>
          <p:cNvSpPr txBox="1"/>
          <p:nvPr/>
        </p:nvSpPr>
        <p:spPr>
          <a:xfrm>
            <a:off x="3041975" y="3232575"/>
            <a:ext cx="5559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5"/>
                </a:solidFill>
                <a:latin typeface="Open Sans"/>
                <a:ea typeface="Open Sans"/>
                <a:cs typeface="Open Sans"/>
                <a:sym typeface="Open Sans"/>
              </a:rPr>
              <a:t>Félicitation vous savez faire une application mobile PWA</a:t>
            </a:r>
            <a:endParaRPr b="1" sz="1600">
              <a:solidFill>
                <a:schemeClr val="accent5"/>
              </a:solidFill>
              <a:latin typeface="Open Sans"/>
              <a:ea typeface="Open Sans"/>
              <a:cs typeface="Open Sans"/>
              <a:sym typeface="Open Sans"/>
            </a:endParaRPr>
          </a:p>
        </p:txBody>
      </p:sp>
      <p:pic>
        <p:nvPicPr>
          <p:cNvPr id="393" name="Google Shape;393;p40"/>
          <p:cNvPicPr preferRelativeResize="0"/>
          <p:nvPr/>
        </p:nvPicPr>
        <p:blipFill>
          <a:blip r:embed="rId5">
            <a:alphaModFix/>
          </a:blip>
          <a:stretch>
            <a:fillRect/>
          </a:stretch>
        </p:blipFill>
        <p:spPr>
          <a:xfrm>
            <a:off x="2710850" y="2024900"/>
            <a:ext cx="895150" cy="895150"/>
          </a:xfrm>
          <a:prstGeom prst="rect">
            <a:avLst/>
          </a:prstGeom>
          <a:noFill/>
          <a:ln>
            <a:noFill/>
          </a:ln>
        </p:spPr>
      </p:pic>
      <p:pic>
        <p:nvPicPr>
          <p:cNvPr id="394" name="Google Shape;394;p40"/>
          <p:cNvPicPr preferRelativeResize="0"/>
          <p:nvPr/>
        </p:nvPicPr>
        <p:blipFill>
          <a:blip r:embed="rId5">
            <a:alphaModFix/>
          </a:blip>
          <a:stretch>
            <a:fillRect/>
          </a:stretch>
        </p:blipFill>
        <p:spPr>
          <a:xfrm>
            <a:off x="2710850" y="3995950"/>
            <a:ext cx="895150" cy="895150"/>
          </a:xfrm>
          <a:prstGeom prst="rect">
            <a:avLst/>
          </a:prstGeom>
          <a:noFill/>
          <a:ln>
            <a:noFill/>
          </a:ln>
        </p:spPr>
      </p:pic>
      <p:pic>
        <p:nvPicPr>
          <p:cNvPr id="395" name="Google Shape;395;p40"/>
          <p:cNvPicPr preferRelativeResize="0"/>
          <p:nvPr/>
        </p:nvPicPr>
        <p:blipFill>
          <a:blip r:embed="rId5">
            <a:alphaModFix/>
          </a:blip>
          <a:stretch>
            <a:fillRect/>
          </a:stretch>
        </p:blipFill>
        <p:spPr>
          <a:xfrm>
            <a:off x="7829150" y="3995950"/>
            <a:ext cx="895150" cy="895150"/>
          </a:xfrm>
          <a:prstGeom prst="rect">
            <a:avLst/>
          </a:prstGeom>
          <a:noFill/>
          <a:ln>
            <a:noFill/>
          </a:ln>
        </p:spPr>
      </p:pic>
      <p:pic>
        <p:nvPicPr>
          <p:cNvPr id="396" name="Google Shape;396;p40"/>
          <p:cNvPicPr preferRelativeResize="0"/>
          <p:nvPr/>
        </p:nvPicPr>
        <p:blipFill>
          <a:blip r:embed="rId5">
            <a:alphaModFix/>
          </a:blip>
          <a:stretch>
            <a:fillRect/>
          </a:stretch>
        </p:blipFill>
        <p:spPr>
          <a:xfrm>
            <a:off x="7829150" y="2024900"/>
            <a:ext cx="895150" cy="895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1"/>
          <p:cNvSpPr txBox="1"/>
          <p:nvPr/>
        </p:nvSpPr>
        <p:spPr>
          <a:xfrm>
            <a:off x="2795800" y="1866025"/>
            <a:ext cx="401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lt2"/>
                </a:solidFill>
                <a:latin typeface="Georgia"/>
                <a:ea typeface="Georgia"/>
                <a:cs typeface="Georgia"/>
                <a:sym typeface="Georgia"/>
              </a:rPr>
              <a:t>Questions?</a:t>
            </a:r>
            <a:endParaRPr sz="6000">
              <a:solidFill>
                <a:schemeClr val="lt2"/>
              </a:solidFill>
              <a:latin typeface="Georgia"/>
              <a:ea typeface="Georgia"/>
              <a:cs typeface="Georgia"/>
              <a:sym typeface="Georgia"/>
            </a:endParaRPr>
          </a:p>
        </p:txBody>
      </p:sp>
      <p:sp>
        <p:nvSpPr>
          <p:cNvPr id="402" name="Google Shape;402;p41"/>
          <p:cNvSpPr txBox="1"/>
          <p:nvPr/>
        </p:nvSpPr>
        <p:spPr>
          <a:xfrm>
            <a:off x="769550" y="4279700"/>
            <a:ext cx="7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AZOULAY Jordan - </a:t>
            </a:r>
            <a:r>
              <a:rPr lang="en" u="sng">
                <a:solidFill>
                  <a:schemeClr val="hlink"/>
                </a:solidFill>
                <a:hlinkClick r:id="rId3"/>
              </a:rPr>
              <a:t>https://www.linkedin.com/in/jordan-azoulay/</a:t>
            </a:r>
            <a:r>
              <a:rPr lang="en"/>
              <a:t> </a:t>
            </a:r>
            <a:endParaRPr>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nvSpPr>
        <p:spPr>
          <a:xfrm>
            <a:off x="49075" y="94775"/>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Objectif</a:t>
            </a:r>
            <a:endParaRPr b="1" sz="1700">
              <a:latin typeface="Open Sans"/>
              <a:ea typeface="Open Sans"/>
              <a:cs typeface="Open Sans"/>
              <a:sym typeface="Open Sans"/>
            </a:endParaRPr>
          </a:p>
        </p:txBody>
      </p:sp>
      <p:sp>
        <p:nvSpPr>
          <p:cNvPr id="82" name="Google Shape;82;p15"/>
          <p:cNvSpPr txBox="1"/>
          <p:nvPr/>
        </p:nvSpPr>
        <p:spPr>
          <a:xfrm>
            <a:off x="2055300" y="10175"/>
            <a:ext cx="503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Apprendre à créer une application mobile avec les technologies web</a:t>
            </a:r>
            <a:endParaRPr b="1">
              <a:solidFill>
                <a:schemeClr val="lt2"/>
              </a:solidFill>
              <a:latin typeface="Open Sans"/>
              <a:ea typeface="Open Sans"/>
              <a:cs typeface="Open Sans"/>
              <a:sym typeface="Open Sans"/>
            </a:endParaRPr>
          </a:p>
        </p:txBody>
      </p:sp>
      <p:pic>
        <p:nvPicPr>
          <p:cNvPr id="83" name="Google Shape;83;p15"/>
          <p:cNvPicPr preferRelativeResize="0"/>
          <p:nvPr/>
        </p:nvPicPr>
        <p:blipFill>
          <a:blip r:embed="rId3">
            <a:alphaModFix/>
          </a:blip>
          <a:stretch>
            <a:fillRect/>
          </a:stretch>
        </p:blipFill>
        <p:spPr>
          <a:xfrm>
            <a:off x="447248" y="1584375"/>
            <a:ext cx="2396051" cy="1069799"/>
          </a:xfrm>
          <a:prstGeom prst="rect">
            <a:avLst/>
          </a:prstGeom>
          <a:noFill/>
          <a:ln>
            <a:noFill/>
          </a:ln>
        </p:spPr>
      </p:pic>
      <p:pic>
        <p:nvPicPr>
          <p:cNvPr id="84" name="Google Shape;84;p15"/>
          <p:cNvPicPr preferRelativeResize="0"/>
          <p:nvPr/>
        </p:nvPicPr>
        <p:blipFill>
          <a:blip r:embed="rId4">
            <a:alphaModFix/>
          </a:blip>
          <a:stretch>
            <a:fillRect/>
          </a:stretch>
        </p:blipFill>
        <p:spPr>
          <a:xfrm>
            <a:off x="3027925" y="1538000"/>
            <a:ext cx="2536425" cy="1162525"/>
          </a:xfrm>
          <a:prstGeom prst="rect">
            <a:avLst/>
          </a:prstGeom>
          <a:noFill/>
          <a:ln>
            <a:noFill/>
          </a:ln>
        </p:spPr>
      </p:pic>
      <p:pic>
        <p:nvPicPr>
          <p:cNvPr id="85" name="Google Shape;85;p15"/>
          <p:cNvPicPr preferRelativeResize="0"/>
          <p:nvPr/>
        </p:nvPicPr>
        <p:blipFill>
          <a:blip r:embed="rId5">
            <a:alphaModFix/>
          </a:blip>
          <a:stretch>
            <a:fillRect/>
          </a:stretch>
        </p:blipFill>
        <p:spPr>
          <a:xfrm>
            <a:off x="5991599" y="1613537"/>
            <a:ext cx="2996950" cy="1011450"/>
          </a:xfrm>
          <a:prstGeom prst="rect">
            <a:avLst/>
          </a:prstGeom>
          <a:noFill/>
          <a:ln>
            <a:noFill/>
          </a:ln>
        </p:spPr>
      </p:pic>
      <p:pic>
        <p:nvPicPr>
          <p:cNvPr id="86" name="Google Shape;86;p15"/>
          <p:cNvPicPr preferRelativeResize="0"/>
          <p:nvPr/>
        </p:nvPicPr>
        <p:blipFill>
          <a:blip r:embed="rId6">
            <a:alphaModFix/>
          </a:blip>
          <a:stretch>
            <a:fillRect/>
          </a:stretch>
        </p:blipFill>
        <p:spPr>
          <a:xfrm>
            <a:off x="447238" y="3324075"/>
            <a:ext cx="2242674" cy="1341876"/>
          </a:xfrm>
          <a:prstGeom prst="rect">
            <a:avLst/>
          </a:prstGeom>
          <a:noFill/>
          <a:ln>
            <a:noFill/>
          </a:ln>
        </p:spPr>
      </p:pic>
      <p:pic>
        <p:nvPicPr>
          <p:cNvPr id="87" name="Google Shape;87;p15"/>
          <p:cNvPicPr preferRelativeResize="0"/>
          <p:nvPr/>
        </p:nvPicPr>
        <p:blipFill>
          <a:blip r:embed="rId7">
            <a:alphaModFix/>
          </a:blip>
          <a:stretch>
            <a:fillRect/>
          </a:stretch>
        </p:blipFill>
        <p:spPr>
          <a:xfrm>
            <a:off x="6886800" y="2738112"/>
            <a:ext cx="1910281" cy="2213712"/>
          </a:xfrm>
          <a:prstGeom prst="rect">
            <a:avLst/>
          </a:prstGeom>
          <a:noFill/>
          <a:ln>
            <a:noFill/>
          </a:ln>
        </p:spPr>
      </p:pic>
      <p:pic>
        <p:nvPicPr>
          <p:cNvPr id="88" name="Google Shape;88;p15"/>
          <p:cNvPicPr preferRelativeResize="0"/>
          <p:nvPr/>
        </p:nvPicPr>
        <p:blipFill>
          <a:blip r:embed="rId8">
            <a:alphaModFix/>
          </a:blip>
          <a:stretch>
            <a:fillRect/>
          </a:stretch>
        </p:blipFill>
        <p:spPr>
          <a:xfrm>
            <a:off x="3027915" y="3489287"/>
            <a:ext cx="3591309" cy="10114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2"/>
          <p:cNvSpPr/>
          <p:nvPr/>
        </p:nvSpPr>
        <p:spPr>
          <a:xfrm>
            <a:off x="950175" y="3416200"/>
            <a:ext cx="3282300" cy="8715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Cordova</a:t>
            </a:r>
            <a:endParaRPr b="1" sz="1700">
              <a:latin typeface="Open Sans"/>
              <a:ea typeface="Open Sans"/>
              <a:cs typeface="Open Sans"/>
              <a:sym typeface="Open Sans"/>
            </a:endParaRPr>
          </a:p>
        </p:txBody>
      </p:sp>
      <p:sp>
        <p:nvSpPr>
          <p:cNvPr id="409" name="Google Shape;409;p42"/>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Cordova</a:t>
            </a:r>
            <a:endParaRPr i="1" sz="1000">
              <a:solidFill>
                <a:schemeClr val="dk2"/>
              </a:solidFill>
              <a:latin typeface="Open Sans"/>
              <a:ea typeface="Open Sans"/>
              <a:cs typeface="Open Sans"/>
              <a:sym typeface="Open Sans"/>
            </a:endParaRPr>
          </a:p>
        </p:txBody>
      </p:sp>
      <p:pic>
        <p:nvPicPr>
          <p:cNvPr id="410" name="Google Shape;410;p42"/>
          <p:cNvPicPr preferRelativeResize="0"/>
          <p:nvPr/>
        </p:nvPicPr>
        <p:blipFill>
          <a:blip r:embed="rId3">
            <a:alphaModFix/>
          </a:blip>
          <a:stretch>
            <a:fillRect/>
          </a:stretch>
        </p:blipFill>
        <p:spPr>
          <a:xfrm>
            <a:off x="7562150" y="351500"/>
            <a:ext cx="1170675" cy="522700"/>
          </a:xfrm>
          <a:prstGeom prst="rect">
            <a:avLst/>
          </a:prstGeom>
          <a:noFill/>
          <a:ln>
            <a:noFill/>
          </a:ln>
        </p:spPr>
      </p:pic>
      <p:sp>
        <p:nvSpPr>
          <p:cNvPr id="411" name="Google Shape;411;p42"/>
          <p:cNvSpPr txBox="1"/>
          <p:nvPr/>
        </p:nvSpPr>
        <p:spPr>
          <a:xfrm>
            <a:off x="180125" y="256797"/>
            <a:ext cx="5442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2"/>
                </a:solidFill>
              </a:rPr>
              <a:t>Apache Cordova ou plus anciennement Apache Callback ou PhoneGap</a:t>
            </a:r>
            <a:r>
              <a:rPr baseline="30000" i="1" lang="en" sz="1100">
                <a:solidFill>
                  <a:schemeClr val="dk2"/>
                </a:solidFill>
                <a:uFill>
                  <a:noFill/>
                </a:uFill>
                <a:hlinkClick r:id="rId4">
                  <a:extLst>
                    <a:ext uri="{A12FA001-AC4F-418D-AE19-62706E023703}">
                      <ahyp:hlinkClr val="tx"/>
                    </a:ext>
                  </a:extLst>
                </a:hlinkClick>
              </a:rPr>
              <a:t>2</a:t>
            </a:r>
            <a:r>
              <a:rPr i="1" lang="en" sz="1100">
                <a:solidFill>
                  <a:schemeClr val="dk2"/>
                </a:solidFill>
              </a:rPr>
              <a:t>, est un</a:t>
            </a:r>
            <a:r>
              <a:rPr i="1" lang="en" sz="1100">
                <a:solidFill>
                  <a:schemeClr val="dk2"/>
                </a:solidFill>
                <a:uFill>
                  <a:noFill/>
                </a:uFill>
                <a:hlinkClick r:id="rId5">
                  <a:extLst>
                    <a:ext uri="{A12FA001-AC4F-418D-AE19-62706E023703}">
                      <ahyp:hlinkClr val="tx"/>
                    </a:ext>
                  </a:extLst>
                </a:hlinkClick>
              </a:rPr>
              <a:t> framework</a:t>
            </a:r>
            <a:r>
              <a:rPr i="1" lang="en" sz="1100">
                <a:solidFill>
                  <a:schemeClr val="dk2"/>
                </a:solidFill>
                <a:uFill>
                  <a:noFill/>
                </a:uFill>
                <a:hlinkClick r:id="rId6">
                  <a:extLst>
                    <a:ext uri="{A12FA001-AC4F-418D-AE19-62706E023703}">
                      <ahyp:hlinkClr val="tx"/>
                    </a:ext>
                  </a:extLst>
                </a:hlinkClick>
              </a:rPr>
              <a:t> open-source</a:t>
            </a:r>
            <a:r>
              <a:rPr i="1" lang="en" sz="1100">
                <a:solidFill>
                  <a:schemeClr val="dk2"/>
                </a:solidFill>
              </a:rPr>
              <a:t> développé par la</a:t>
            </a:r>
            <a:r>
              <a:rPr i="1" lang="en" sz="1100">
                <a:solidFill>
                  <a:schemeClr val="dk2"/>
                </a:solidFill>
                <a:uFill>
                  <a:noFill/>
                </a:uFill>
                <a:hlinkClick r:id="rId7">
                  <a:extLst>
                    <a:ext uri="{A12FA001-AC4F-418D-AE19-62706E023703}">
                      <ahyp:hlinkClr val="tx"/>
                    </a:ext>
                  </a:extLst>
                </a:hlinkClick>
              </a:rPr>
              <a:t> Fondation Apache</a:t>
            </a:r>
            <a:r>
              <a:rPr i="1" lang="en" sz="1100">
                <a:solidFill>
                  <a:schemeClr val="dk2"/>
                </a:solidFill>
              </a:rPr>
              <a:t>. Il permet de créer des applications pour différentes plateformes (</a:t>
            </a:r>
            <a:r>
              <a:rPr i="1" lang="en" sz="1100">
                <a:solidFill>
                  <a:schemeClr val="dk2"/>
                </a:solidFill>
                <a:uFill>
                  <a:noFill/>
                </a:uFill>
                <a:hlinkClick r:id="rId8">
                  <a:extLst>
                    <a:ext uri="{A12FA001-AC4F-418D-AE19-62706E023703}">
                      <ahyp:hlinkClr val="tx"/>
                    </a:ext>
                  </a:extLst>
                </a:hlinkClick>
              </a:rPr>
              <a:t>Android</a:t>
            </a:r>
            <a:r>
              <a:rPr i="1" lang="en" sz="1100">
                <a:solidFill>
                  <a:schemeClr val="dk2"/>
                </a:solidFill>
              </a:rPr>
              <a:t>,</a:t>
            </a:r>
            <a:r>
              <a:rPr i="1" lang="en" sz="1100">
                <a:solidFill>
                  <a:schemeClr val="dk2"/>
                </a:solidFill>
                <a:uFill>
                  <a:noFill/>
                </a:uFill>
                <a:hlinkClick r:id="rId9">
                  <a:extLst>
                    <a:ext uri="{A12FA001-AC4F-418D-AE19-62706E023703}">
                      <ahyp:hlinkClr val="tx"/>
                    </a:ext>
                  </a:extLst>
                </a:hlinkClick>
              </a:rPr>
              <a:t> Firefox OS</a:t>
            </a:r>
            <a:r>
              <a:rPr i="1" lang="en" sz="1100">
                <a:solidFill>
                  <a:schemeClr val="dk2"/>
                </a:solidFill>
              </a:rPr>
              <a:t>,</a:t>
            </a:r>
            <a:r>
              <a:rPr i="1" lang="en" sz="1100">
                <a:solidFill>
                  <a:schemeClr val="dk2"/>
                </a:solidFill>
                <a:uFill>
                  <a:noFill/>
                </a:uFill>
                <a:hlinkClick r:id="rId10">
                  <a:extLst>
                    <a:ext uri="{A12FA001-AC4F-418D-AE19-62706E023703}">
                      <ahyp:hlinkClr val="tx"/>
                    </a:ext>
                  </a:extLst>
                </a:hlinkClick>
              </a:rPr>
              <a:t> iOS</a:t>
            </a:r>
            <a:r>
              <a:rPr i="1" lang="en" sz="1100">
                <a:solidFill>
                  <a:schemeClr val="dk2"/>
                </a:solidFill>
              </a:rPr>
              <a:t>,</a:t>
            </a:r>
            <a:r>
              <a:rPr i="1" lang="en" sz="1100">
                <a:solidFill>
                  <a:schemeClr val="dk2"/>
                </a:solidFill>
                <a:uFill>
                  <a:noFill/>
                </a:uFill>
                <a:hlinkClick r:id="rId11">
                  <a:extLst>
                    <a:ext uri="{A12FA001-AC4F-418D-AE19-62706E023703}">
                      <ahyp:hlinkClr val="tx"/>
                    </a:ext>
                  </a:extLst>
                </a:hlinkClick>
              </a:rPr>
              <a:t> Ubuntu</a:t>
            </a:r>
            <a:r>
              <a:rPr i="1" lang="en" sz="1100">
                <a:solidFill>
                  <a:schemeClr val="dk2"/>
                </a:solidFill>
              </a:rPr>
              <a:t>,</a:t>
            </a:r>
            <a:r>
              <a:rPr i="1" lang="en" sz="1100">
                <a:solidFill>
                  <a:schemeClr val="dk2"/>
                </a:solidFill>
                <a:uFill>
                  <a:noFill/>
                </a:uFill>
                <a:hlinkClick r:id="rId12">
                  <a:extLst>
                    <a:ext uri="{A12FA001-AC4F-418D-AE19-62706E023703}">
                      <ahyp:hlinkClr val="tx"/>
                    </a:ext>
                  </a:extLst>
                </a:hlinkClick>
              </a:rPr>
              <a:t> Windows 8</a:t>
            </a:r>
            <a:r>
              <a:rPr i="1" lang="en" sz="1100">
                <a:solidFill>
                  <a:schemeClr val="dk2"/>
                </a:solidFill>
              </a:rPr>
              <a:t>...) en</a:t>
            </a:r>
            <a:r>
              <a:rPr i="1" lang="en" sz="1100">
                <a:solidFill>
                  <a:schemeClr val="dk2"/>
                </a:solidFill>
                <a:uFill>
                  <a:noFill/>
                </a:uFill>
                <a:hlinkClick r:id="rId13">
                  <a:extLst>
                    <a:ext uri="{A12FA001-AC4F-418D-AE19-62706E023703}">
                      <ahyp:hlinkClr val="tx"/>
                    </a:ext>
                  </a:extLst>
                </a:hlinkClick>
              </a:rPr>
              <a:t> HTML</a:t>
            </a:r>
            <a:r>
              <a:rPr i="1" lang="en" sz="1100">
                <a:solidFill>
                  <a:schemeClr val="dk2"/>
                </a:solidFill>
              </a:rPr>
              <a:t>,</a:t>
            </a:r>
            <a:r>
              <a:rPr i="1" lang="en" sz="1100">
                <a:solidFill>
                  <a:schemeClr val="dk2"/>
                </a:solidFill>
                <a:uFill>
                  <a:noFill/>
                </a:uFill>
                <a:hlinkClick r:id="rId14">
                  <a:extLst>
                    <a:ext uri="{A12FA001-AC4F-418D-AE19-62706E023703}">
                      <ahyp:hlinkClr val="tx"/>
                    </a:ext>
                  </a:extLst>
                </a:hlinkClick>
              </a:rPr>
              <a:t> CSS</a:t>
            </a:r>
            <a:r>
              <a:rPr i="1" lang="en" sz="1100">
                <a:solidFill>
                  <a:schemeClr val="dk2"/>
                </a:solidFill>
              </a:rPr>
              <a:t> et</a:t>
            </a:r>
            <a:r>
              <a:rPr i="1" lang="en" sz="1100">
                <a:solidFill>
                  <a:schemeClr val="dk2"/>
                </a:solidFill>
                <a:uFill>
                  <a:noFill/>
                </a:uFill>
                <a:hlinkClick r:id="rId15">
                  <a:extLst>
                    <a:ext uri="{A12FA001-AC4F-418D-AE19-62706E023703}">
                      <ahyp:hlinkClr val="tx"/>
                    </a:ext>
                  </a:extLst>
                </a:hlinkClick>
              </a:rPr>
              <a:t> JavaScript</a:t>
            </a:r>
            <a:r>
              <a:rPr i="1" lang="en" sz="1100">
                <a:solidFill>
                  <a:schemeClr val="dk2"/>
                </a:solidFill>
              </a:rPr>
              <a:t>. </a:t>
            </a:r>
            <a:endParaRPr i="1" sz="1100">
              <a:solidFill>
                <a:schemeClr val="dk2"/>
              </a:solidFill>
            </a:endParaRPr>
          </a:p>
          <a:p>
            <a:pPr indent="0" lvl="0" marL="0" rtl="0" algn="l">
              <a:spcBef>
                <a:spcPts val="0"/>
              </a:spcBef>
              <a:spcAft>
                <a:spcPts val="0"/>
              </a:spcAft>
              <a:buNone/>
            </a:pPr>
            <a:r>
              <a:t/>
            </a:r>
            <a:endParaRPr i="1" sz="1100">
              <a:solidFill>
                <a:schemeClr val="dk2"/>
              </a:solidFill>
            </a:endParaRPr>
          </a:p>
        </p:txBody>
      </p:sp>
      <p:sp>
        <p:nvSpPr>
          <p:cNvPr id="412" name="Google Shape;412;p42"/>
          <p:cNvSpPr txBox="1"/>
          <p:nvPr/>
        </p:nvSpPr>
        <p:spPr>
          <a:xfrm>
            <a:off x="471150" y="2340375"/>
            <a:ext cx="5017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Plateformes: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Browser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Android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Ios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cordova platform add ${platforme}</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cordova build </a:t>
            </a:r>
            <a:r>
              <a:rPr lang="en">
                <a:solidFill>
                  <a:schemeClr val="lt1"/>
                </a:solidFill>
                <a:latin typeface="Open Sans"/>
                <a:ea typeface="Open Sans"/>
                <a:cs typeface="Open Sans"/>
                <a:sym typeface="Open Sans"/>
              </a:rPr>
              <a:t>${platforme}</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cordova emulate ${platforme}</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413" name="Google Shape;413;p42"/>
          <p:cNvSpPr txBox="1"/>
          <p:nvPr/>
        </p:nvSpPr>
        <p:spPr>
          <a:xfrm>
            <a:off x="180125" y="1599500"/>
            <a:ext cx="429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Exercice: Faire fonctionner l’application sur les plateforme Browser et Android</a:t>
            </a:r>
            <a:endParaRPr b="1">
              <a:solidFill>
                <a:schemeClr val="dk2"/>
              </a:solidFill>
              <a:latin typeface="Open Sans"/>
              <a:ea typeface="Open Sans"/>
              <a:cs typeface="Open Sans"/>
              <a:sym typeface="Open Sans"/>
            </a:endParaRPr>
          </a:p>
        </p:txBody>
      </p:sp>
      <p:sp>
        <p:nvSpPr>
          <p:cNvPr id="414" name="Google Shape;414;p42"/>
          <p:cNvSpPr txBox="1"/>
          <p:nvPr/>
        </p:nvSpPr>
        <p:spPr>
          <a:xfrm>
            <a:off x="5260400" y="19401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 git checkout 5.Cordova</a:t>
            </a:r>
            <a:endParaRPr sz="1800">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3"/>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Cordova</a:t>
            </a:r>
            <a:endParaRPr b="1" sz="1700">
              <a:latin typeface="Open Sans"/>
              <a:ea typeface="Open Sans"/>
              <a:cs typeface="Open Sans"/>
              <a:sym typeface="Open Sans"/>
            </a:endParaRPr>
          </a:p>
        </p:txBody>
      </p:sp>
      <p:sp>
        <p:nvSpPr>
          <p:cNvPr id="420" name="Google Shape;420;p43"/>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Cordova</a:t>
            </a:r>
            <a:endParaRPr i="1" sz="1000">
              <a:solidFill>
                <a:schemeClr val="dk2"/>
              </a:solidFill>
              <a:latin typeface="Open Sans"/>
              <a:ea typeface="Open Sans"/>
              <a:cs typeface="Open Sans"/>
              <a:sym typeface="Open Sans"/>
            </a:endParaRPr>
          </a:p>
        </p:txBody>
      </p:sp>
      <p:pic>
        <p:nvPicPr>
          <p:cNvPr id="421" name="Google Shape;421;p43"/>
          <p:cNvPicPr preferRelativeResize="0"/>
          <p:nvPr/>
        </p:nvPicPr>
        <p:blipFill>
          <a:blip r:embed="rId3">
            <a:alphaModFix/>
          </a:blip>
          <a:stretch>
            <a:fillRect/>
          </a:stretch>
        </p:blipFill>
        <p:spPr>
          <a:xfrm>
            <a:off x="7562150" y="351500"/>
            <a:ext cx="1170675" cy="522700"/>
          </a:xfrm>
          <a:prstGeom prst="rect">
            <a:avLst/>
          </a:prstGeom>
          <a:noFill/>
          <a:ln>
            <a:noFill/>
          </a:ln>
        </p:spPr>
      </p:pic>
      <p:sp>
        <p:nvSpPr>
          <p:cNvPr id="422" name="Google Shape;422;p43"/>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Composants natif</a:t>
            </a:r>
            <a:endParaRPr b="1" u="sng">
              <a:solidFill>
                <a:schemeClr val="lt2"/>
              </a:solidFill>
              <a:latin typeface="Open Sans"/>
              <a:ea typeface="Open Sans"/>
              <a:cs typeface="Open Sans"/>
              <a:sym typeface="Open Sans"/>
            </a:endParaRPr>
          </a:p>
        </p:txBody>
      </p:sp>
      <p:sp>
        <p:nvSpPr>
          <p:cNvPr id="423" name="Google Shape;423;p43"/>
          <p:cNvSpPr txBox="1"/>
          <p:nvPr/>
        </p:nvSpPr>
        <p:spPr>
          <a:xfrm>
            <a:off x="205400" y="989425"/>
            <a:ext cx="487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Cordova permet </a:t>
            </a:r>
            <a:r>
              <a:rPr b="1" lang="en">
                <a:solidFill>
                  <a:schemeClr val="dk2"/>
                </a:solidFill>
                <a:latin typeface="Open Sans"/>
                <a:ea typeface="Open Sans"/>
                <a:cs typeface="Open Sans"/>
                <a:sym typeface="Open Sans"/>
              </a:rPr>
              <a:t>d'interagir</a:t>
            </a:r>
            <a:r>
              <a:rPr b="1" lang="en">
                <a:solidFill>
                  <a:schemeClr val="dk2"/>
                </a:solidFill>
                <a:latin typeface="Open Sans"/>
                <a:ea typeface="Open Sans"/>
                <a:cs typeface="Open Sans"/>
                <a:sym typeface="Open Sans"/>
              </a:rPr>
              <a:t> avec des composants natif du téléphone </a:t>
            </a:r>
            <a:endParaRPr b="1">
              <a:solidFill>
                <a:schemeClr val="dk2"/>
              </a:solidFill>
              <a:latin typeface="Open Sans"/>
              <a:ea typeface="Open Sans"/>
              <a:cs typeface="Open Sans"/>
              <a:sym typeface="Open Sans"/>
            </a:endParaRPr>
          </a:p>
        </p:txBody>
      </p:sp>
      <p:sp>
        <p:nvSpPr>
          <p:cNvPr id="424" name="Google Shape;424;p43"/>
          <p:cNvSpPr txBox="1"/>
          <p:nvPr/>
        </p:nvSpPr>
        <p:spPr>
          <a:xfrm>
            <a:off x="431900" y="2135925"/>
            <a:ext cx="6831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2 exemples: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Cordova permet d’avoir le </a:t>
            </a:r>
            <a:r>
              <a:rPr lang="en">
                <a:latin typeface="Open Sans"/>
                <a:ea typeface="Open Sans"/>
                <a:cs typeface="Open Sans"/>
                <a:sym typeface="Open Sans"/>
              </a:rPr>
              <a:t>statut</a:t>
            </a:r>
            <a:r>
              <a:rPr lang="en">
                <a:latin typeface="Open Sans"/>
                <a:ea typeface="Open Sans"/>
                <a:cs typeface="Open Sans"/>
                <a:sym typeface="Open Sans"/>
              </a:rPr>
              <a:t> de la batterie</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u="sng">
                <a:solidFill>
                  <a:schemeClr val="hlink"/>
                </a:solidFill>
                <a:latin typeface="Open Sans"/>
                <a:ea typeface="Open Sans"/>
                <a:cs typeface="Open Sans"/>
                <a:sym typeface="Open Sans"/>
                <a:hlinkClick r:id="rId4"/>
              </a:rPr>
              <a:t>https://cordova.apache.org/docs/en/10.x/reference/cordova-plugin-battery-status/index.html</a:t>
            </a:r>
            <a:r>
              <a:rPr lang="en">
                <a:latin typeface="Open Sans"/>
                <a:ea typeface="Open Sans"/>
                <a:cs typeface="Open Sans"/>
                <a:sym typeface="Open Sans"/>
              </a:rPr>
              <a:t>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Cordova permet d’ouvrir une page web sans sortir de l’application mobile</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u="sng">
                <a:solidFill>
                  <a:schemeClr val="hlink"/>
                </a:solidFill>
                <a:latin typeface="Open Sans"/>
                <a:ea typeface="Open Sans"/>
                <a:cs typeface="Open Sans"/>
                <a:sym typeface="Open Sans"/>
                <a:hlinkClick r:id="rId5"/>
              </a:rPr>
              <a:t>https://cordova.apache.org/docs/en/10.x/reference/cordova-plugin-inappbrowser/index.html</a:t>
            </a:r>
            <a:r>
              <a:rPr lang="en">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4"/>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Cordova</a:t>
            </a:r>
            <a:endParaRPr b="1" sz="1700">
              <a:latin typeface="Open Sans"/>
              <a:ea typeface="Open Sans"/>
              <a:cs typeface="Open Sans"/>
              <a:sym typeface="Open Sans"/>
            </a:endParaRPr>
          </a:p>
        </p:txBody>
      </p:sp>
      <p:sp>
        <p:nvSpPr>
          <p:cNvPr id="430" name="Google Shape;430;p44"/>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Cordova</a:t>
            </a:r>
            <a:endParaRPr i="1" sz="1000">
              <a:solidFill>
                <a:schemeClr val="dk2"/>
              </a:solidFill>
              <a:latin typeface="Open Sans"/>
              <a:ea typeface="Open Sans"/>
              <a:cs typeface="Open Sans"/>
              <a:sym typeface="Open Sans"/>
            </a:endParaRPr>
          </a:p>
        </p:txBody>
      </p:sp>
      <p:pic>
        <p:nvPicPr>
          <p:cNvPr id="431" name="Google Shape;431;p44"/>
          <p:cNvPicPr preferRelativeResize="0"/>
          <p:nvPr/>
        </p:nvPicPr>
        <p:blipFill>
          <a:blip r:embed="rId3">
            <a:alphaModFix/>
          </a:blip>
          <a:stretch>
            <a:fillRect/>
          </a:stretch>
        </p:blipFill>
        <p:spPr>
          <a:xfrm>
            <a:off x="7562150" y="351500"/>
            <a:ext cx="1170675" cy="522700"/>
          </a:xfrm>
          <a:prstGeom prst="rect">
            <a:avLst/>
          </a:prstGeom>
          <a:noFill/>
          <a:ln>
            <a:noFill/>
          </a:ln>
        </p:spPr>
      </p:pic>
      <p:sp>
        <p:nvSpPr>
          <p:cNvPr id="432" name="Google Shape;432;p44"/>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Composants natif</a:t>
            </a:r>
            <a:endParaRPr b="1" u="sng">
              <a:solidFill>
                <a:schemeClr val="lt2"/>
              </a:solidFill>
              <a:latin typeface="Open Sans"/>
              <a:ea typeface="Open Sans"/>
              <a:cs typeface="Open Sans"/>
              <a:sym typeface="Open Sans"/>
            </a:endParaRPr>
          </a:p>
        </p:txBody>
      </p:sp>
      <p:sp>
        <p:nvSpPr>
          <p:cNvPr id="433" name="Google Shape;433;p44"/>
          <p:cNvSpPr txBox="1"/>
          <p:nvPr/>
        </p:nvSpPr>
        <p:spPr>
          <a:xfrm>
            <a:off x="205400" y="989425"/>
            <a:ext cx="7490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Exercice:</a:t>
            </a:r>
            <a:endParaRPr b="1">
              <a:solidFill>
                <a:schemeClr val="dk2"/>
              </a:solidFill>
              <a:latin typeface="Open Sans"/>
              <a:ea typeface="Open Sans"/>
              <a:cs typeface="Open Sans"/>
              <a:sym typeface="Open Sans"/>
            </a:endParaRPr>
          </a:p>
          <a:p>
            <a:pPr indent="0" lvl="0" marL="0" rtl="0" algn="l">
              <a:spcBef>
                <a:spcPts val="0"/>
              </a:spcBef>
              <a:spcAft>
                <a:spcPts val="0"/>
              </a:spcAft>
              <a:buNone/>
            </a:pPr>
            <a:r>
              <a:t/>
            </a:r>
            <a:endParaRPr b="1">
              <a:solidFill>
                <a:schemeClr val="dk2"/>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 git checkout 5.CordovaNative</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Afficher une modal qui bloque ( ou pas ) l’application en cas de perte d’internet du smartphone</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Forcer l’application en paysage</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Changer </a:t>
            </a:r>
            <a:r>
              <a:rPr lang="en">
                <a:solidFill>
                  <a:srgbClr val="1E1E1E"/>
                </a:solidFill>
                <a:latin typeface="Open Sans"/>
                <a:ea typeface="Open Sans"/>
                <a:cs typeface="Open Sans"/>
                <a:sym typeface="Open Sans"/>
              </a:rPr>
              <a:t>l'icône et le splash screen </a:t>
            </a:r>
            <a:r>
              <a:rPr lang="en">
                <a:solidFill>
                  <a:srgbClr val="1E1E1E"/>
                </a:solidFill>
                <a:latin typeface="Open Sans"/>
                <a:ea typeface="Open Sans"/>
                <a:cs typeface="Open Sans"/>
                <a:sym typeface="Open Sans"/>
              </a:rPr>
              <a:t>de l’application mobile ( voir dossier www/img/logos )</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Changer la couleur de la status bar</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p:txBody>
      </p:sp>
      <p:sp>
        <p:nvSpPr>
          <p:cNvPr id="434" name="Google Shape;434;p44"/>
          <p:cNvSpPr txBox="1"/>
          <p:nvPr/>
        </p:nvSpPr>
        <p:spPr>
          <a:xfrm>
            <a:off x="212025" y="3211750"/>
            <a:ext cx="489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Solution:</a:t>
            </a:r>
            <a:endParaRPr b="1">
              <a:solidFill>
                <a:schemeClr val="dk2"/>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 git checkout 5.CordovaNativeSoluce</a:t>
            </a:r>
            <a:endParaRPr>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5"/>
          <p:cNvSpPr txBox="1"/>
          <p:nvPr/>
        </p:nvSpPr>
        <p:spPr>
          <a:xfrm>
            <a:off x="566850" y="1748225"/>
            <a:ext cx="9015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lt2"/>
                </a:solidFill>
                <a:latin typeface="Georgia"/>
                <a:ea typeface="Georgia"/>
                <a:cs typeface="Georgia"/>
                <a:sym typeface="Georgia"/>
              </a:rPr>
              <a:t>Projet individuel noté</a:t>
            </a:r>
            <a:endParaRPr sz="6000">
              <a:solidFill>
                <a:schemeClr val="lt2"/>
              </a:solidFill>
              <a:latin typeface="Georgia"/>
              <a:ea typeface="Georgia"/>
              <a:cs typeface="Georgia"/>
              <a:sym typeface="Georgia"/>
            </a:endParaRPr>
          </a:p>
        </p:txBody>
      </p:sp>
      <p:sp>
        <p:nvSpPr>
          <p:cNvPr id="440" name="Google Shape;440;p45"/>
          <p:cNvSpPr txBox="1"/>
          <p:nvPr/>
        </p:nvSpPr>
        <p:spPr>
          <a:xfrm>
            <a:off x="769550" y="4279700"/>
            <a:ext cx="30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AZOULAY Jordan</a:t>
            </a:r>
            <a:endParaRPr>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6"/>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Projet N°1</a:t>
            </a:r>
            <a:endParaRPr b="1" sz="1700">
              <a:latin typeface="Open Sans"/>
              <a:ea typeface="Open Sans"/>
              <a:cs typeface="Open Sans"/>
              <a:sym typeface="Open Sans"/>
            </a:endParaRPr>
          </a:p>
        </p:txBody>
      </p:sp>
      <p:sp>
        <p:nvSpPr>
          <p:cNvPr id="446" name="Google Shape;446;p46"/>
          <p:cNvSpPr txBox="1"/>
          <p:nvPr/>
        </p:nvSpPr>
        <p:spPr>
          <a:xfrm>
            <a:off x="3914100" y="353950"/>
            <a:ext cx="5229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Utilisation de cordova ………………………………………………... 5pts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L’application est PWA friendly …………………………………...  5pts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L’application correspond à </a:t>
            </a:r>
            <a:r>
              <a:rPr lang="en">
                <a:latin typeface="Open Sans"/>
                <a:ea typeface="Open Sans"/>
                <a:cs typeface="Open Sans"/>
                <a:sym typeface="Open Sans"/>
              </a:rPr>
              <a:t>l'énoncé</a:t>
            </a:r>
            <a:r>
              <a:rPr lang="en">
                <a:latin typeface="Open Sans"/>
                <a:ea typeface="Open Sans"/>
                <a:cs typeface="Open Sans"/>
                <a:sym typeface="Open Sans"/>
              </a:rPr>
              <a:t> et fonctionne …</a:t>
            </a:r>
            <a:r>
              <a:rPr lang="en">
                <a:latin typeface="Open Sans"/>
                <a:ea typeface="Open Sans"/>
                <a:cs typeface="Open Sans"/>
                <a:sym typeface="Open Sans"/>
              </a:rPr>
              <a:t>...</a:t>
            </a:r>
            <a:r>
              <a:rPr lang="en">
                <a:latin typeface="Open Sans"/>
                <a:ea typeface="Open Sans"/>
                <a:cs typeface="Open Sans"/>
                <a:sym typeface="Open Sans"/>
              </a:rPr>
              <a:t>  4 pts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La page offline est designé ………………………………………..  2pts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L’application peut recevoir des notifications ……………... 1pts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Initiative ……………………………………………………………………..  3pts</a:t>
            </a:r>
            <a:endParaRPr>
              <a:latin typeface="Open Sans"/>
              <a:ea typeface="Open Sans"/>
              <a:cs typeface="Open Sans"/>
              <a:sym typeface="Open Sans"/>
            </a:endParaRPr>
          </a:p>
        </p:txBody>
      </p:sp>
      <p:sp>
        <p:nvSpPr>
          <p:cNvPr id="447" name="Google Shape;447;p46"/>
          <p:cNvSpPr txBox="1"/>
          <p:nvPr/>
        </p:nvSpPr>
        <p:spPr>
          <a:xfrm>
            <a:off x="3914100" y="-46250"/>
            <a:ext cx="22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Grille de note:</a:t>
            </a:r>
            <a:endParaRPr>
              <a:solidFill>
                <a:schemeClr val="dk2"/>
              </a:solidFill>
              <a:latin typeface="Open Sans"/>
              <a:ea typeface="Open Sans"/>
              <a:cs typeface="Open Sans"/>
              <a:sym typeface="Open Sans"/>
            </a:endParaRPr>
          </a:p>
        </p:txBody>
      </p:sp>
      <p:sp>
        <p:nvSpPr>
          <p:cNvPr id="448" name="Google Shape;448;p46"/>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Mon email: jazoulay@joazco.com</a:t>
            </a:r>
            <a:endParaRPr b="1" u="sng">
              <a:solidFill>
                <a:schemeClr val="lt2"/>
              </a:solidFill>
              <a:latin typeface="Open Sans"/>
              <a:ea typeface="Open Sans"/>
              <a:cs typeface="Open Sans"/>
              <a:sym typeface="Open Sans"/>
            </a:endParaRPr>
          </a:p>
        </p:txBody>
      </p:sp>
      <p:sp>
        <p:nvSpPr>
          <p:cNvPr id="449" name="Google Shape;449;p46"/>
          <p:cNvSpPr txBox="1"/>
          <p:nvPr/>
        </p:nvSpPr>
        <p:spPr>
          <a:xfrm>
            <a:off x="290550" y="1831450"/>
            <a:ext cx="749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Application mobile de création de </a:t>
            </a:r>
            <a:r>
              <a:rPr b="1" lang="en" u="sng">
                <a:solidFill>
                  <a:schemeClr val="dk2"/>
                </a:solidFill>
                <a:latin typeface="Open Sans"/>
                <a:ea typeface="Open Sans"/>
                <a:cs typeface="Open Sans"/>
                <a:sym typeface="Open Sans"/>
              </a:rPr>
              <a:t>top </a:t>
            </a:r>
            <a:r>
              <a:rPr lang="en">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L’utilisateur a une page </a:t>
            </a:r>
            <a:r>
              <a:rPr lang="en">
                <a:latin typeface="Open Sans"/>
                <a:ea typeface="Open Sans"/>
                <a:cs typeface="Open Sans"/>
                <a:sym typeface="Open Sans"/>
              </a:rPr>
              <a:t>d'accueil</a:t>
            </a:r>
            <a:r>
              <a:rPr lang="en">
                <a:latin typeface="Open Sans"/>
                <a:ea typeface="Open Sans"/>
                <a:cs typeface="Open Sans"/>
                <a:sym typeface="Open Sans"/>
              </a:rPr>
              <a:t> avec la liste des tops créé</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Lorsque je clique sur un item de la liste, j’ai une vue du top</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Avoir un bouton de création d’un top</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Formulaire de création d’un top avec un titre et une liste de sujet</a:t>
            </a:r>
            <a:endParaRPr>
              <a:latin typeface="Open Sans"/>
              <a:ea typeface="Open Sans"/>
              <a:cs typeface="Open Sans"/>
              <a:sym typeface="Open Sans"/>
            </a:endParaRPr>
          </a:p>
        </p:txBody>
      </p:sp>
      <p:grpSp>
        <p:nvGrpSpPr>
          <p:cNvPr id="450" name="Google Shape;450;p46"/>
          <p:cNvGrpSpPr/>
          <p:nvPr/>
        </p:nvGrpSpPr>
        <p:grpSpPr>
          <a:xfrm>
            <a:off x="1743286" y="3245950"/>
            <a:ext cx="1745149" cy="1745149"/>
            <a:chOff x="2088811" y="3245950"/>
            <a:chExt cx="1745149" cy="1745149"/>
          </a:xfrm>
        </p:grpSpPr>
        <p:pic>
          <p:nvPicPr>
            <p:cNvPr id="451" name="Google Shape;451;p46"/>
            <p:cNvPicPr preferRelativeResize="0"/>
            <p:nvPr/>
          </p:nvPicPr>
          <p:blipFill>
            <a:blip r:embed="rId3">
              <a:alphaModFix/>
            </a:blip>
            <a:stretch>
              <a:fillRect/>
            </a:stretch>
          </p:blipFill>
          <p:spPr>
            <a:xfrm>
              <a:off x="2088811" y="3245950"/>
              <a:ext cx="1745149" cy="1745149"/>
            </a:xfrm>
            <a:prstGeom prst="rect">
              <a:avLst/>
            </a:prstGeom>
            <a:noFill/>
            <a:ln>
              <a:noFill/>
            </a:ln>
          </p:spPr>
        </p:pic>
        <p:sp>
          <p:nvSpPr>
            <p:cNvPr id="452" name="Google Shape;452;p46"/>
            <p:cNvSpPr/>
            <p:nvPr/>
          </p:nvSpPr>
          <p:spPr>
            <a:xfrm>
              <a:off x="2619586" y="3455175"/>
              <a:ext cx="6831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Top</a:t>
              </a:r>
              <a:endParaRPr/>
            </a:p>
          </p:txBody>
        </p:sp>
        <p:sp>
          <p:nvSpPr>
            <p:cNvPr id="453" name="Google Shape;453;p46"/>
            <p:cNvSpPr txBox="1"/>
            <p:nvPr/>
          </p:nvSpPr>
          <p:spPr>
            <a:xfrm>
              <a:off x="2564636" y="3682875"/>
              <a:ext cx="683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accent5"/>
                  </a:solidFill>
                  <a:latin typeface="Open Sans"/>
                  <a:ea typeface="Open Sans"/>
                  <a:cs typeface="Open Sans"/>
                  <a:sym typeface="Open Sans"/>
                </a:rPr>
                <a:t>Mon top 1</a:t>
              </a:r>
              <a:endParaRPr sz="700" u="sng">
                <a:solidFill>
                  <a:schemeClr val="accent5"/>
                </a:solidFill>
                <a:latin typeface="Open Sans"/>
                <a:ea typeface="Open Sans"/>
                <a:cs typeface="Open Sans"/>
                <a:sym typeface="Open Sans"/>
              </a:endParaRPr>
            </a:p>
            <a:p>
              <a:pPr indent="0" lvl="0" marL="0" rtl="0" algn="l">
                <a:spcBef>
                  <a:spcPts val="0"/>
                </a:spcBef>
                <a:spcAft>
                  <a:spcPts val="0"/>
                </a:spcAft>
                <a:buNone/>
              </a:pPr>
              <a:r>
                <a:rPr lang="en" sz="700" u="sng">
                  <a:solidFill>
                    <a:schemeClr val="accent5"/>
                  </a:solidFill>
                  <a:latin typeface="Open Sans"/>
                  <a:ea typeface="Open Sans"/>
                  <a:cs typeface="Open Sans"/>
                  <a:sym typeface="Open Sans"/>
                </a:rPr>
                <a:t>Mon top 2</a:t>
              </a:r>
              <a:endParaRPr sz="700" u="sng">
                <a:solidFill>
                  <a:schemeClr val="accent5"/>
                </a:solidFill>
                <a:latin typeface="Open Sans"/>
                <a:ea typeface="Open Sans"/>
                <a:cs typeface="Open Sans"/>
                <a:sym typeface="Open Sans"/>
              </a:endParaRPr>
            </a:p>
            <a:p>
              <a:pPr indent="0" lvl="0" marL="0" rtl="0" algn="l">
                <a:spcBef>
                  <a:spcPts val="0"/>
                </a:spcBef>
                <a:spcAft>
                  <a:spcPts val="0"/>
                </a:spcAft>
                <a:buNone/>
              </a:pPr>
              <a:r>
                <a:rPr lang="en" sz="700" u="sng">
                  <a:solidFill>
                    <a:schemeClr val="accent5"/>
                  </a:solidFill>
                  <a:latin typeface="Open Sans"/>
                  <a:ea typeface="Open Sans"/>
                  <a:cs typeface="Open Sans"/>
                  <a:sym typeface="Open Sans"/>
                </a:rPr>
                <a:t>Mon top 3</a:t>
              </a:r>
              <a:endParaRPr sz="700" u="sng">
                <a:solidFill>
                  <a:schemeClr val="accent5"/>
                </a:solidFill>
                <a:latin typeface="Open Sans"/>
                <a:ea typeface="Open Sans"/>
                <a:cs typeface="Open Sans"/>
                <a:sym typeface="Open Sans"/>
              </a:endParaRPr>
            </a:p>
          </p:txBody>
        </p:sp>
        <p:sp>
          <p:nvSpPr>
            <p:cNvPr id="454" name="Google Shape;454;p46"/>
            <p:cNvSpPr/>
            <p:nvPr/>
          </p:nvSpPr>
          <p:spPr>
            <a:xfrm>
              <a:off x="3051478" y="4373950"/>
              <a:ext cx="227700" cy="227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6"/>
            <p:cNvSpPr txBox="1"/>
            <p:nvPr/>
          </p:nvSpPr>
          <p:spPr>
            <a:xfrm>
              <a:off x="3037475" y="4312747"/>
              <a:ext cx="34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Open Sans"/>
                  <a:ea typeface="Open Sans"/>
                  <a:cs typeface="Open Sans"/>
                  <a:sym typeface="Open Sans"/>
                </a:rPr>
                <a:t>+</a:t>
              </a:r>
              <a:endParaRPr b="1" sz="1000">
                <a:latin typeface="Open Sans"/>
                <a:ea typeface="Open Sans"/>
                <a:cs typeface="Open Sans"/>
                <a:sym typeface="Open Sans"/>
              </a:endParaRPr>
            </a:p>
          </p:txBody>
        </p:sp>
      </p:grpSp>
      <p:grpSp>
        <p:nvGrpSpPr>
          <p:cNvPr id="456" name="Google Shape;456;p46"/>
          <p:cNvGrpSpPr/>
          <p:nvPr/>
        </p:nvGrpSpPr>
        <p:grpSpPr>
          <a:xfrm>
            <a:off x="3646861" y="3245950"/>
            <a:ext cx="1745149" cy="1745149"/>
            <a:chOff x="3646861" y="3245950"/>
            <a:chExt cx="1745149" cy="1745149"/>
          </a:xfrm>
        </p:grpSpPr>
        <p:pic>
          <p:nvPicPr>
            <p:cNvPr id="457" name="Google Shape;457;p46"/>
            <p:cNvPicPr preferRelativeResize="0"/>
            <p:nvPr/>
          </p:nvPicPr>
          <p:blipFill>
            <a:blip r:embed="rId3">
              <a:alphaModFix/>
            </a:blip>
            <a:stretch>
              <a:fillRect/>
            </a:stretch>
          </p:blipFill>
          <p:spPr>
            <a:xfrm>
              <a:off x="3646861" y="3245950"/>
              <a:ext cx="1745149" cy="1745149"/>
            </a:xfrm>
            <a:prstGeom prst="rect">
              <a:avLst/>
            </a:prstGeom>
            <a:noFill/>
            <a:ln>
              <a:noFill/>
            </a:ln>
          </p:spPr>
        </p:pic>
        <p:sp>
          <p:nvSpPr>
            <p:cNvPr id="458" name="Google Shape;458;p46"/>
            <p:cNvSpPr/>
            <p:nvPr/>
          </p:nvSpPr>
          <p:spPr>
            <a:xfrm>
              <a:off x="4177636" y="3455175"/>
              <a:ext cx="6831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Mon top 1</a:t>
              </a:r>
              <a:endParaRPr sz="800"/>
            </a:p>
          </p:txBody>
        </p:sp>
        <p:sp>
          <p:nvSpPr>
            <p:cNvPr id="459" name="Google Shape;459;p46"/>
            <p:cNvSpPr/>
            <p:nvPr/>
          </p:nvSpPr>
          <p:spPr>
            <a:xfrm>
              <a:off x="4295986" y="3713625"/>
              <a:ext cx="446400" cy="40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6"/>
            <p:cNvSpPr txBox="1"/>
            <p:nvPr/>
          </p:nvSpPr>
          <p:spPr>
            <a:xfrm>
              <a:off x="4063611" y="3943500"/>
              <a:ext cx="324600" cy="400200"/>
            </a:xfrm>
            <a:prstGeom prst="rect">
              <a:avLst/>
            </a:prstGeom>
            <a:noFill/>
            <a:ln>
              <a:noFill/>
            </a:ln>
          </p:spPr>
          <p:txBody>
            <a:bodyPr anchorCtr="0" anchor="t" bIns="91425" lIns="91425" spcFirstLastPara="1" rIns="91425" wrap="square" tIns="91425">
              <a:spAutoFit/>
            </a:bodyPr>
            <a:lstStyle/>
            <a:p>
              <a:pPr indent="-266700" lvl="0" marL="457200" rtl="0" algn="l">
                <a:spcBef>
                  <a:spcPts val="0"/>
                </a:spcBef>
                <a:spcAft>
                  <a:spcPts val="0"/>
                </a:spcAft>
                <a:buSzPts val="600"/>
                <a:buFont typeface="Open Sans"/>
                <a:buAutoNum type="arabicPeriod"/>
              </a:pPr>
              <a:r>
                <a:t/>
              </a:r>
              <a:endParaRPr>
                <a:latin typeface="Open Sans"/>
                <a:ea typeface="Open Sans"/>
                <a:cs typeface="Open Sans"/>
                <a:sym typeface="Open Sans"/>
              </a:endParaRPr>
            </a:p>
          </p:txBody>
        </p:sp>
        <p:sp>
          <p:nvSpPr>
            <p:cNvPr id="461" name="Google Shape;461;p46"/>
            <p:cNvSpPr/>
            <p:nvPr/>
          </p:nvSpPr>
          <p:spPr>
            <a:xfrm>
              <a:off x="4295986" y="4370341"/>
              <a:ext cx="446400" cy="27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46"/>
          <p:cNvGrpSpPr/>
          <p:nvPr/>
        </p:nvGrpSpPr>
        <p:grpSpPr>
          <a:xfrm>
            <a:off x="5656086" y="3271025"/>
            <a:ext cx="1745149" cy="1745149"/>
            <a:chOff x="5656086" y="3271025"/>
            <a:chExt cx="1745149" cy="1745149"/>
          </a:xfrm>
        </p:grpSpPr>
        <p:pic>
          <p:nvPicPr>
            <p:cNvPr id="463" name="Google Shape;463;p46"/>
            <p:cNvPicPr preferRelativeResize="0"/>
            <p:nvPr/>
          </p:nvPicPr>
          <p:blipFill>
            <a:blip r:embed="rId3">
              <a:alphaModFix/>
            </a:blip>
            <a:stretch>
              <a:fillRect/>
            </a:stretch>
          </p:blipFill>
          <p:spPr>
            <a:xfrm>
              <a:off x="5656086" y="3271025"/>
              <a:ext cx="1745149" cy="1745149"/>
            </a:xfrm>
            <a:prstGeom prst="rect">
              <a:avLst/>
            </a:prstGeom>
            <a:noFill/>
            <a:ln>
              <a:noFill/>
            </a:ln>
          </p:spPr>
        </p:pic>
        <p:sp>
          <p:nvSpPr>
            <p:cNvPr id="464" name="Google Shape;464;p46"/>
            <p:cNvSpPr/>
            <p:nvPr/>
          </p:nvSpPr>
          <p:spPr>
            <a:xfrm>
              <a:off x="6186861" y="3480250"/>
              <a:ext cx="6831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Création</a:t>
              </a:r>
              <a:endParaRPr sz="800"/>
            </a:p>
          </p:txBody>
        </p:sp>
        <p:sp>
          <p:nvSpPr>
            <p:cNvPr id="465" name="Google Shape;465;p46"/>
            <p:cNvSpPr/>
            <p:nvPr/>
          </p:nvSpPr>
          <p:spPr>
            <a:xfrm>
              <a:off x="6305211" y="4119700"/>
              <a:ext cx="446400" cy="40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6"/>
            <p:cNvSpPr txBox="1"/>
            <p:nvPr/>
          </p:nvSpPr>
          <p:spPr>
            <a:xfrm>
              <a:off x="6072836" y="4349575"/>
              <a:ext cx="324600" cy="400200"/>
            </a:xfrm>
            <a:prstGeom prst="rect">
              <a:avLst/>
            </a:prstGeom>
            <a:noFill/>
            <a:ln>
              <a:noFill/>
            </a:ln>
          </p:spPr>
          <p:txBody>
            <a:bodyPr anchorCtr="0" anchor="t" bIns="91425" lIns="91425" spcFirstLastPara="1" rIns="91425" wrap="square" tIns="91425">
              <a:spAutoFit/>
            </a:bodyPr>
            <a:lstStyle/>
            <a:p>
              <a:pPr indent="-266700" lvl="0" marL="457200" rtl="0" algn="l">
                <a:spcBef>
                  <a:spcPts val="0"/>
                </a:spcBef>
                <a:spcAft>
                  <a:spcPts val="0"/>
                </a:spcAft>
                <a:buSzPts val="600"/>
                <a:buFont typeface="Open Sans"/>
                <a:buAutoNum type="arabicPeriod"/>
              </a:pPr>
              <a:r>
                <a:t/>
              </a:r>
              <a:endParaRPr>
                <a:latin typeface="Open Sans"/>
                <a:ea typeface="Open Sans"/>
                <a:cs typeface="Open Sans"/>
                <a:sym typeface="Open Sans"/>
              </a:endParaRPr>
            </a:p>
          </p:txBody>
        </p:sp>
        <p:sp>
          <p:nvSpPr>
            <p:cNvPr id="467" name="Google Shape;467;p46"/>
            <p:cNvSpPr txBox="1"/>
            <p:nvPr/>
          </p:nvSpPr>
          <p:spPr>
            <a:xfrm>
              <a:off x="6137597" y="3614548"/>
              <a:ext cx="871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Open Sans"/>
                  <a:ea typeface="Open Sans"/>
                  <a:cs typeface="Open Sans"/>
                  <a:sym typeface="Open Sans"/>
                </a:rPr>
                <a:t>Titre</a:t>
              </a:r>
              <a:endParaRPr sz="600">
                <a:latin typeface="Open Sans"/>
                <a:ea typeface="Open Sans"/>
                <a:cs typeface="Open Sans"/>
                <a:sym typeface="Open Sans"/>
              </a:endParaRPr>
            </a:p>
          </p:txBody>
        </p:sp>
        <p:sp>
          <p:nvSpPr>
            <p:cNvPr id="468" name="Google Shape;468;p46"/>
            <p:cNvSpPr/>
            <p:nvPr/>
          </p:nvSpPr>
          <p:spPr>
            <a:xfrm>
              <a:off x="6223978" y="3808550"/>
              <a:ext cx="622500" cy="47100"/>
            </a:xfrm>
            <a:prstGeom prst="rect">
              <a:avLst/>
            </a:prstGeom>
            <a:solidFill>
              <a:schemeClr val="lt1"/>
            </a:solidFill>
            <a:ln cap="flat" cmpd="sng" w="9525">
              <a:solidFill>
                <a:srgbClr val="1E1E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6"/>
            <p:cNvSpPr txBox="1"/>
            <p:nvPr/>
          </p:nvSpPr>
          <p:spPr>
            <a:xfrm>
              <a:off x="6151199" y="3835347"/>
              <a:ext cx="87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Open Sans"/>
                  <a:ea typeface="Open Sans"/>
                  <a:cs typeface="Open Sans"/>
                  <a:sym typeface="Open Sans"/>
                </a:rPr>
                <a:t>Liste	    </a:t>
              </a:r>
              <a:r>
                <a:rPr b="1" lang="en" sz="800">
                  <a:solidFill>
                    <a:schemeClr val="accent3"/>
                  </a:solidFill>
                  <a:latin typeface="Open Sans"/>
                  <a:ea typeface="Open Sans"/>
                  <a:cs typeface="Open Sans"/>
                  <a:sym typeface="Open Sans"/>
                </a:rPr>
                <a:t>+</a:t>
              </a:r>
              <a:endParaRPr b="1" sz="800">
                <a:solidFill>
                  <a:schemeClr val="accent3"/>
                </a:solidFill>
                <a:latin typeface="Open Sans"/>
                <a:ea typeface="Open Sans"/>
                <a:cs typeface="Open Sans"/>
                <a:sym typeface="Open Sans"/>
              </a:endParaRPr>
            </a:p>
          </p:txBody>
        </p:sp>
      </p:grpSp>
      <p:sp>
        <p:nvSpPr>
          <p:cNvPr id="470" name="Google Shape;470;p46"/>
          <p:cNvSpPr/>
          <p:nvPr/>
        </p:nvSpPr>
        <p:spPr>
          <a:xfrm>
            <a:off x="-173400" y="-16400"/>
            <a:ext cx="93849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7"/>
          <p:cNvSpPr/>
          <p:nvPr/>
        </p:nvSpPr>
        <p:spPr>
          <a:xfrm>
            <a:off x="1091525" y="1578375"/>
            <a:ext cx="5528400" cy="10758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a:off x="1122925" y="3109650"/>
            <a:ext cx="4161900" cy="10152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1091525" y="1578375"/>
            <a:ext cx="5528400" cy="8313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Ionic</a:t>
            </a:r>
            <a:endParaRPr b="1" sz="1700">
              <a:latin typeface="Open Sans"/>
              <a:ea typeface="Open Sans"/>
              <a:cs typeface="Open Sans"/>
              <a:sym typeface="Open Sans"/>
            </a:endParaRPr>
          </a:p>
        </p:txBody>
      </p:sp>
      <p:sp>
        <p:nvSpPr>
          <p:cNvPr id="479" name="Google Shape;479;p47"/>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Ionic</a:t>
            </a:r>
            <a:endParaRPr i="1" sz="1000">
              <a:solidFill>
                <a:schemeClr val="dk2"/>
              </a:solidFill>
              <a:latin typeface="Open Sans"/>
              <a:ea typeface="Open Sans"/>
              <a:cs typeface="Open Sans"/>
              <a:sym typeface="Open Sans"/>
            </a:endParaRPr>
          </a:p>
        </p:txBody>
      </p:sp>
      <p:sp>
        <p:nvSpPr>
          <p:cNvPr id="480" name="Google Shape;480;p47"/>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Installation - React/Typescript</a:t>
            </a:r>
            <a:endParaRPr b="1" u="sng">
              <a:solidFill>
                <a:schemeClr val="lt2"/>
              </a:solidFill>
              <a:latin typeface="Open Sans"/>
              <a:ea typeface="Open Sans"/>
              <a:cs typeface="Open Sans"/>
              <a:sym typeface="Open Sans"/>
            </a:endParaRPr>
          </a:p>
        </p:txBody>
      </p:sp>
      <p:pic>
        <p:nvPicPr>
          <p:cNvPr id="481" name="Google Shape;481;p47"/>
          <p:cNvPicPr preferRelativeResize="0"/>
          <p:nvPr/>
        </p:nvPicPr>
        <p:blipFill>
          <a:blip r:embed="rId3">
            <a:alphaModFix/>
          </a:blip>
          <a:stretch>
            <a:fillRect/>
          </a:stretch>
        </p:blipFill>
        <p:spPr>
          <a:xfrm>
            <a:off x="7439731" y="357107"/>
            <a:ext cx="1322694" cy="446400"/>
          </a:xfrm>
          <a:prstGeom prst="rect">
            <a:avLst/>
          </a:prstGeom>
          <a:noFill/>
          <a:ln>
            <a:noFill/>
          </a:ln>
        </p:spPr>
      </p:pic>
      <p:sp>
        <p:nvSpPr>
          <p:cNvPr id="482" name="Google Shape;482;p47"/>
          <p:cNvSpPr txBox="1"/>
          <p:nvPr/>
        </p:nvSpPr>
        <p:spPr>
          <a:xfrm>
            <a:off x="628225" y="1138625"/>
            <a:ext cx="6132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Installation:</a:t>
            </a:r>
            <a:endParaRPr b="1">
              <a:solidFill>
                <a:schemeClr val="dk2"/>
              </a:solidFill>
              <a:latin typeface="Open Sans"/>
              <a:ea typeface="Open Sans"/>
              <a:cs typeface="Open Sans"/>
              <a:sym typeface="Open Sans"/>
            </a:endParaRPr>
          </a:p>
          <a:p>
            <a:pPr indent="0" lvl="0" marL="0" rtl="0" algn="l">
              <a:spcBef>
                <a:spcPts val="0"/>
              </a:spcBef>
              <a:spcAft>
                <a:spcPts val="0"/>
              </a:spcAft>
              <a:buNone/>
            </a:pPr>
            <a:r>
              <a:t/>
            </a:r>
            <a:endParaRPr b="1">
              <a:solidFill>
                <a:schemeClr val="dk2"/>
              </a:solidFill>
              <a:latin typeface="Open Sans"/>
              <a:ea typeface="Open Sans"/>
              <a:cs typeface="Open Sans"/>
              <a:sym typeface="Open Sans"/>
            </a:endParaRPr>
          </a:p>
          <a:p>
            <a:pPr indent="0" lvl="0" marL="0" rtl="0" algn="l">
              <a:spcBef>
                <a:spcPts val="0"/>
              </a:spcBef>
              <a:spcAft>
                <a:spcPts val="0"/>
              </a:spcAft>
              <a:buNone/>
            </a:pPr>
            <a:r>
              <a:rPr b="1" lang="en">
                <a:solidFill>
                  <a:schemeClr val="dk2"/>
                </a:solidFill>
                <a:latin typeface="Open Sans"/>
                <a:ea typeface="Open Sans"/>
                <a:cs typeface="Open Sans"/>
                <a:sym typeface="Open Sans"/>
              </a:rPr>
              <a:t>	</a:t>
            </a:r>
            <a:r>
              <a:rPr lang="en">
                <a:solidFill>
                  <a:schemeClr val="lt1"/>
                </a:solidFill>
                <a:latin typeface="Open Sans"/>
                <a:ea typeface="Open Sans"/>
                <a:cs typeface="Open Sans"/>
                <a:sym typeface="Open Sans"/>
              </a:rPr>
              <a:t>$ npm install -g @ionic/cli native-run cordova-res</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ionic start myFirstIonicApp sidemenu  --type=react</a:t>
            </a:r>
            <a:r>
              <a:rPr lang="en">
                <a:solidFill>
                  <a:schemeClr val="lt1"/>
                </a:solidFill>
                <a:latin typeface="Open Sans"/>
                <a:ea typeface="Open Sans"/>
                <a:cs typeface="Open Sans"/>
                <a:sym typeface="Open Sans"/>
              </a:rPr>
              <a:t> --capacitor</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cd myFirstIonicApp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ionic serve</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0" lvl="0" marL="0" rtl="0" algn="l">
              <a:spcBef>
                <a:spcPts val="0"/>
              </a:spcBef>
              <a:spcAft>
                <a:spcPts val="0"/>
              </a:spcAft>
              <a:buNone/>
            </a:pPr>
            <a:r>
              <a:rPr b="1" lang="en">
                <a:solidFill>
                  <a:schemeClr val="dk2"/>
                </a:solidFill>
                <a:latin typeface="Open Sans"/>
                <a:ea typeface="Open Sans"/>
                <a:cs typeface="Open Sans"/>
                <a:sym typeface="Open Sans"/>
              </a:rPr>
              <a:t>Build</a:t>
            </a:r>
            <a:r>
              <a:rPr b="1" lang="en">
                <a:solidFill>
                  <a:schemeClr val="dk2"/>
                </a:solidFill>
                <a:latin typeface="Open Sans"/>
                <a:ea typeface="Open Sans"/>
                <a:cs typeface="Open Sans"/>
                <a:sym typeface="Open Sans"/>
              </a:rPr>
              <a:t>:</a:t>
            </a:r>
            <a:endParaRPr b="1">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0" lvl="0" marL="0" rtl="0" algn="l">
              <a:spcBef>
                <a:spcPts val="0"/>
              </a:spcBef>
              <a:spcAft>
                <a:spcPts val="0"/>
              </a:spcAft>
              <a:buNone/>
            </a:pPr>
            <a:r>
              <a:rPr lang="en">
                <a:solidFill>
                  <a:srgbClr val="1E1E1E"/>
                </a:solidFill>
                <a:latin typeface="Open Sans"/>
                <a:ea typeface="Open Sans"/>
                <a:cs typeface="Open Sans"/>
                <a:sym typeface="Open Sans"/>
              </a:rPr>
              <a:t>	</a:t>
            </a:r>
            <a:r>
              <a:rPr lang="en">
                <a:solidFill>
                  <a:schemeClr val="lt1"/>
                </a:solidFill>
                <a:latin typeface="Open Sans"/>
                <a:ea typeface="Open Sans"/>
                <a:cs typeface="Open Sans"/>
                <a:sym typeface="Open Sans"/>
              </a:rPr>
              <a:t>$ ionic capacitor add android</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ionic capacitor build android</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ionic capacitor run android --list</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a:t>
            </a:r>
            <a:r>
              <a:rPr lang="en">
                <a:solidFill>
                  <a:schemeClr val="lt1"/>
                </a:solidFill>
                <a:latin typeface="Open Sans"/>
                <a:ea typeface="Open Sans"/>
                <a:cs typeface="Open Sans"/>
                <a:sym typeface="Open Sans"/>
              </a:rPr>
              <a:t>ionic capacitor run android --target</a:t>
            </a:r>
            <a:r>
              <a:rPr lang="en">
                <a:solidFill>
                  <a:schemeClr val="lt1"/>
                </a:solidFill>
                <a:latin typeface="Open Sans"/>
                <a:ea typeface="Open Sans"/>
                <a:cs typeface="Open Sans"/>
                <a:sym typeface="Open Sans"/>
              </a:rPr>
              <a:t> ${Target ID}</a:t>
            </a:r>
            <a:endParaRPr>
              <a:solidFill>
                <a:schemeClr val="lt1"/>
              </a:solidFill>
              <a:latin typeface="Open Sans"/>
              <a:ea typeface="Open Sans"/>
              <a:cs typeface="Open Sans"/>
              <a:sym typeface="Open Sans"/>
            </a:endParaRPr>
          </a:p>
        </p:txBody>
      </p:sp>
      <p:sp>
        <p:nvSpPr>
          <p:cNvPr id="483" name="Google Shape;483;p47"/>
          <p:cNvSpPr txBox="1"/>
          <p:nvPr/>
        </p:nvSpPr>
        <p:spPr>
          <a:xfrm>
            <a:off x="2180850" y="4275925"/>
            <a:ext cx="478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 </a:t>
            </a:r>
            <a:endParaRPr b="1">
              <a:solidFill>
                <a:schemeClr val="dk2"/>
              </a:solidFill>
              <a:latin typeface="Open Sans"/>
              <a:ea typeface="Open Sans"/>
              <a:cs typeface="Open Sans"/>
              <a:sym typeface="Open Sans"/>
            </a:endParaRPr>
          </a:p>
          <a:p>
            <a:pPr indent="457200" lvl="0" marL="0" rtl="0" algn="l">
              <a:spcBef>
                <a:spcPts val="0"/>
              </a:spcBef>
              <a:spcAft>
                <a:spcPts val="0"/>
              </a:spcAft>
              <a:buNone/>
            </a:pPr>
            <a:r>
              <a:rPr b="1" lang="en">
                <a:solidFill>
                  <a:schemeClr val="dk2"/>
                </a:solidFill>
                <a:latin typeface="Open Sans"/>
                <a:ea typeface="Open Sans"/>
                <a:cs typeface="Open Sans"/>
                <a:sym typeface="Open Sans"/>
              </a:rPr>
              <a:t>Ionic - React utilise </a:t>
            </a:r>
            <a:r>
              <a:rPr b="1" lang="en" u="sng">
                <a:solidFill>
                  <a:schemeClr val="hlink"/>
                </a:solidFill>
                <a:latin typeface="Open Sans"/>
                <a:ea typeface="Open Sans"/>
                <a:cs typeface="Open Sans"/>
                <a:sym typeface="Open Sans"/>
                <a:hlinkClick action="ppaction://hlinksldjump" r:id="rId4"/>
              </a:rPr>
              <a:t>Capacitor</a:t>
            </a:r>
            <a:r>
              <a:rPr b="1" lang="en">
                <a:solidFill>
                  <a:schemeClr val="dk2"/>
                </a:solidFill>
                <a:latin typeface="Open Sans"/>
                <a:ea typeface="Open Sans"/>
                <a:cs typeface="Open Sans"/>
                <a:sym typeface="Open Sans"/>
              </a:rPr>
              <a:t> et non Cordova</a:t>
            </a:r>
            <a:endParaRPr b="1">
              <a:solidFill>
                <a:schemeClr val="dk2"/>
              </a:solidFill>
              <a:latin typeface="Open Sans"/>
              <a:ea typeface="Open Sans"/>
              <a:cs typeface="Open Sans"/>
              <a:sym typeface="Open Sans"/>
            </a:endParaRPr>
          </a:p>
          <a:p>
            <a:pPr indent="0" lvl="0" marL="0" rtl="0" algn="l">
              <a:spcBef>
                <a:spcPts val="0"/>
              </a:spcBef>
              <a:spcAft>
                <a:spcPts val="0"/>
              </a:spcAft>
              <a:buNone/>
            </a:pPr>
            <a:r>
              <a:rPr b="1" lang="en">
                <a:solidFill>
                  <a:schemeClr val="dk2"/>
                </a:solidFill>
                <a:latin typeface="Open Sans"/>
                <a:ea typeface="Open Sans"/>
                <a:cs typeface="Open Sans"/>
                <a:sym typeface="Open Sans"/>
              </a:rPr>
              <a:t>									/?\	</a:t>
            </a:r>
            <a:endParaRPr b="1">
              <a:solidFill>
                <a:schemeClr val="dk2"/>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8"/>
          <p:cNvSpPr/>
          <p:nvPr/>
        </p:nvSpPr>
        <p:spPr>
          <a:xfrm>
            <a:off x="479125" y="4205190"/>
            <a:ext cx="7522200" cy="6246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8"/>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Ionic - ReactJS</a:t>
            </a:r>
            <a:endParaRPr b="1" sz="1700">
              <a:latin typeface="Open Sans"/>
              <a:ea typeface="Open Sans"/>
              <a:cs typeface="Open Sans"/>
              <a:sym typeface="Open Sans"/>
            </a:endParaRPr>
          </a:p>
        </p:txBody>
      </p:sp>
      <p:sp>
        <p:nvSpPr>
          <p:cNvPr id="490" name="Google Shape;490;p48"/>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Ionic</a:t>
            </a:r>
            <a:endParaRPr i="1" sz="1000">
              <a:solidFill>
                <a:schemeClr val="dk2"/>
              </a:solidFill>
              <a:latin typeface="Open Sans"/>
              <a:ea typeface="Open Sans"/>
              <a:cs typeface="Open Sans"/>
              <a:sym typeface="Open Sans"/>
            </a:endParaRPr>
          </a:p>
        </p:txBody>
      </p:sp>
      <p:sp>
        <p:nvSpPr>
          <p:cNvPr id="491" name="Google Shape;491;p48"/>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Blackjack</a:t>
            </a:r>
            <a:endParaRPr b="1" u="sng">
              <a:solidFill>
                <a:schemeClr val="lt2"/>
              </a:solidFill>
              <a:latin typeface="Open Sans"/>
              <a:ea typeface="Open Sans"/>
              <a:cs typeface="Open Sans"/>
              <a:sym typeface="Open Sans"/>
            </a:endParaRPr>
          </a:p>
        </p:txBody>
      </p:sp>
      <p:pic>
        <p:nvPicPr>
          <p:cNvPr id="492" name="Google Shape;492;p48"/>
          <p:cNvPicPr preferRelativeResize="0"/>
          <p:nvPr/>
        </p:nvPicPr>
        <p:blipFill>
          <a:blip r:embed="rId3">
            <a:alphaModFix/>
          </a:blip>
          <a:stretch>
            <a:fillRect/>
          </a:stretch>
        </p:blipFill>
        <p:spPr>
          <a:xfrm>
            <a:off x="7439731" y="357107"/>
            <a:ext cx="1322694" cy="446400"/>
          </a:xfrm>
          <a:prstGeom prst="rect">
            <a:avLst/>
          </a:prstGeom>
          <a:noFill/>
          <a:ln>
            <a:noFill/>
          </a:ln>
        </p:spPr>
      </p:pic>
      <p:sp>
        <p:nvSpPr>
          <p:cNvPr id="493" name="Google Shape;493;p48"/>
          <p:cNvSpPr txBox="1"/>
          <p:nvPr/>
        </p:nvSpPr>
        <p:spPr>
          <a:xfrm>
            <a:off x="63175" y="2464950"/>
            <a:ext cx="56538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Open Sans"/>
                <a:ea typeface="Open Sans"/>
                <a:cs typeface="Open Sans"/>
                <a:sym typeface="Open Sans"/>
              </a:rPr>
              <a:t>À faire:</a:t>
            </a:r>
            <a:endParaRPr>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 </a:t>
            </a:r>
            <a:r>
              <a:rPr lang="en">
                <a:latin typeface="Open Sans"/>
                <a:ea typeface="Open Sans"/>
                <a:cs typeface="Open Sans"/>
                <a:sym typeface="Open Sans"/>
              </a:rPr>
              <a:t>ionic start blackjack blank  --type=react --capacitor</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Télécharger le dossier </a:t>
            </a:r>
            <a:r>
              <a:rPr lang="en" u="sng">
                <a:solidFill>
                  <a:schemeClr val="hlink"/>
                </a:solidFill>
                <a:hlinkClick r:id="rId4"/>
              </a:rPr>
              <a:t>image</a:t>
            </a:r>
            <a:r>
              <a:rPr lang="en">
                <a:latin typeface="Open Sans"/>
                <a:ea typeface="Open Sans"/>
                <a:cs typeface="Open Sans"/>
                <a:sym typeface="Open Sans"/>
              </a:rPr>
              <a:t> et le mettre dans public/assets</a:t>
            </a:r>
            <a:endParaRPr>
              <a:latin typeface="Open Sans"/>
              <a:ea typeface="Open Sans"/>
              <a:cs typeface="Open Sans"/>
              <a:sym typeface="Open Sans"/>
            </a:endParaRPr>
          </a:p>
        </p:txBody>
      </p:sp>
      <p:sp>
        <p:nvSpPr>
          <p:cNvPr id="494" name="Google Shape;494;p48"/>
          <p:cNvSpPr txBox="1"/>
          <p:nvPr/>
        </p:nvSpPr>
        <p:spPr>
          <a:xfrm>
            <a:off x="63175" y="651100"/>
            <a:ext cx="4975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Exercice:</a:t>
            </a:r>
            <a:endParaRPr>
              <a:solidFill>
                <a:schemeClr val="dk2"/>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Faire un blackjack en ReactJS / Ionic</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Une page </a:t>
            </a:r>
            <a:r>
              <a:rPr lang="en">
                <a:latin typeface="Open Sans"/>
                <a:ea typeface="Open Sans"/>
                <a:cs typeface="Open Sans"/>
                <a:sym typeface="Open Sans"/>
              </a:rPr>
              <a:t>d'accueil coupé en deux: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Un pour les actions ( Tirer une carte, Stop, Nouvelle partie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Second partie affichage du total et des cartes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 Une page règle du jeu</a:t>
            </a:r>
            <a:endParaRPr>
              <a:latin typeface="Open Sans"/>
              <a:ea typeface="Open Sans"/>
              <a:cs typeface="Open Sans"/>
              <a:sym typeface="Open Sans"/>
            </a:endParaRPr>
          </a:p>
        </p:txBody>
      </p:sp>
      <p:sp>
        <p:nvSpPr>
          <p:cNvPr id="495" name="Google Shape;495;p48"/>
          <p:cNvSpPr txBox="1"/>
          <p:nvPr/>
        </p:nvSpPr>
        <p:spPr>
          <a:xfrm>
            <a:off x="51100" y="3764100"/>
            <a:ext cx="7767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Solution:</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git clone --branch 6.IonicBlackJack https://github.com/poohia/YnovDevWebMobile.git blackJack</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9"/>
          <p:cNvSpPr/>
          <p:nvPr/>
        </p:nvSpPr>
        <p:spPr>
          <a:xfrm>
            <a:off x="557550" y="1787200"/>
            <a:ext cx="8205000" cy="9579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9"/>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Ionic</a:t>
            </a:r>
            <a:endParaRPr b="1" sz="1700">
              <a:latin typeface="Open Sans"/>
              <a:ea typeface="Open Sans"/>
              <a:cs typeface="Open Sans"/>
              <a:sym typeface="Open Sans"/>
            </a:endParaRPr>
          </a:p>
        </p:txBody>
      </p:sp>
      <p:sp>
        <p:nvSpPr>
          <p:cNvPr id="502" name="Google Shape;502;p49"/>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Ionic</a:t>
            </a:r>
            <a:endParaRPr i="1" sz="1000">
              <a:solidFill>
                <a:schemeClr val="dk2"/>
              </a:solidFill>
              <a:latin typeface="Open Sans"/>
              <a:ea typeface="Open Sans"/>
              <a:cs typeface="Open Sans"/>
              <a:sym typeface="Open Sans"/>
            </a:endParaRPr>
          </a:p>
        </p:txBody>
      </p:sp>
      <p:sp>
        <p:nvSpPr>
          <p:cNvPr id="503" name="Google Shape;503;p49"/>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Exercice</a:t>
            </a:r>
            <a:endParaRPr b="1" u="sng">
              <a:solidFill>
                <a:schemeClr val="lt2"/>
              </a:solidFill>
              <a:latin typeface="Open Sans"/>
              <a:ea typeface="Open Sans"/>
              <a:cs typeface="Open Sans"/>
              <a:sym typeface="Open Sans"/>
            </a:endParaRPr>
          </a:p>
        </p:txBody>
      </p:sp>
      <p:pic>
        <p:nvPicPr>
          <p:cNvPr id="504" name="Google Shape;504;p49"/>
          <p:cNvPicPr preferRelativeResize="0"/>
          <p:nvPr/>
        </p:nvPicPr>
        <p:blipFill>
          <a:blip r:embed="rId3">
            <a:alphaModFix/>
          </a:blip>
          <a:stretch>
            <a:fillRect/>
          </a:stretch>
        </p:blipFill>
        <p:spPr>
          <a:xfrm>
            <a:off x="7439731" y="357107"/>
            <a:ext cx="1322694" cy="446400"/>
          </a:xfrm>
          <a:prstGeom prst="rect">
            <a:avLst/>
          </a:prstGeom>
          <a:noFill/>
          <a:ln>
            <a:noFill/>
          </a:ln>
        </p:spPr>
      </p:pic>
      <p:sp>
        <p:nvSpPr>
          <p:cNvPr id="505" name="Google Shape;505;p49"/>
          <p:cNvSpPr txBox="1"/>
          <p:nvPr/>
        </p:nvSpPr>
        <p:spPr>
          <a:xfrm>
            <a:off x="139200" y="952350"/>
            <a:ext cx="8865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Faire la page d’accueil de la liste des tops:</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b="1">
              <a:solidFill>
                <a:schemeClr val="dk2"/>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Installation:</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a:t>
            </a:r>
            <a:r>
              <a:rPr lang="en">
                <a:solidFill>
                  <a:schemeClr val="lt1"/>
                </a:solidFill>
                <a:latin typeface="Open Sans"/>
                <a:ea typeface="Open Sans"/>
                <a:cs typeface="Open Sans"/>
                <a:sym typeface="Open Sans"/>
              </a:rPr>
              <a:t> git clone --branch 6.Ionic https://github.com/poohia/YnovDevWebMobile.git myFirstIonicApp</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cd myFirstIonicApp </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npm install</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Par défaut l’application charge une liste “top des mangas” </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Il y a une vue déjà faite afin de créer un nouveau top</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A faire:</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b="1">
              <a:solidFill>
                <a:schemeClr val="dk2"/>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Dans le fichier Home.tsx faire la liste des tops venant de la base de données</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Faire une vue dans page/top/ShowTop/index.tsx afin d’afficher le top lors du clique d’un item de la page d’accueil</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Faire un lien inAppBrowser de chaques items</a:t>
            </a:r>
            <a:endParaRPr>
              <a:solidFill>
                <a:srgbClr val="1E1E1E"/>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Ionic</a:t>
            </a:r>
            <a:endParaRPr b="1" sz="1700">
              <a:latin typeface="Open Sans"/>
              <a:ea typeface="Open Sans"/>
              <a:cs typeface="Open Sans"/>
              <a:sym typeface="Open Sans"/>
            </a:endParaRPr>
          </a:p>
        </p:txBody>
      </p:sp>
      <p:sp>
        <p:nvSpPr>
          <p:cNvPr id="511" name="Google Shape;511;p50"/>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Ionic</a:t>
            </a:r>
            <a:endParaRPr i="1" sz="1000">
              <a:solidFill>
                <a:schemeClr val="dk2"/>
              </a:solidFill>
              <a:latin typeface="Open Sans"/>
              <a:ea typeface="Open Sans"/>
              <a:cs typeface="Open Sans"/>
              <a:sym typeface="Open Sans"/>
            </a:endParaRPr>
          </a:p>
        </p:txBody>
      </p:sp>
      <p:sp>
        <p:nvSpPr>
          <p:cNvPr id="512" name="Google Shape;512;p50"/>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Suite de l’exercice</a:t>
            </a:r>
            <a:endParaRPr b="1" u="sng">
              <a:solidFill>
                <a:schemeClr val="lt2"/>
              </a:solidFill>
              <a:latin typeface="Open Sans"/>
              <a:ea typeface="Open Sans"/>
              <a:cs typeface="Open Sans"/>
              <a:sym typeface="Open Sans"/>
            </a:endParaRPr>
          </a:p>
        </p:txBody>
      </p:sp>
      <p:pic>
        <p:nvPicPr>
          <p:cNvPr id="513" name="Google Shape;513;p50"/>
          <p:cNvPicPr preferRelativeResize="0"/>
          <p:nvPr/>
        </p:nvPicPr>
        <p:blipFill>
          <a:blip r:embed="rId3">
            <a:alphaModFix/>
          </a:blip>
          <a:stretch>
            <a:fillRect/>
          </a:stretch>
        </p:blipFill>
        <p:spPr>
          <a:xfrm>
            <a:off x="7439731" y="357107"/>
            <a:ext cx="1322694" cy="446400"/>
          </a:xfrm>
          <a:prstGeom prst="rect">
            <a:avLst/>
          </a:prstGeom>
          <a:noFill/>
          <a:ln>
            <a:noFill/>
          </a:ln>
        </p:spPr>
      </p:pic>
      <p:sp>
        <p:nvSpPr>
          <p:cNvPr id="514" name="Google Shape;514;p50"/>
          <p:cNvSpPr txBox="1"/>
          <p:nvPr/>
        </p:nvSpPr>
        <p:spPr>
          <a:xfrm>
            <a:off x="78525" y="1036550"/>
            <a:ext cx="8865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A faire:</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b="1">
              <a:solidFill>
                <a:schemeClr val="dk2"/>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Changer l’icône et le splashscreen ( </a:t>
            </a:r>
            <a:r>
              <a:rPr lang="en" u="sng">
                <a:solidFill>
                  <a:schemeClr val="hlink"/>
                </a:solidFill>
                <a:latin typeface="Open Sans"/>
                <a:ea typeface="Open Sans"/>
                <a:cs typeface="Open Sans"/>
                <a:sym typeface="Open Sans"/>
                <a:hlinkClick r:id="rId4"/>
              </a:rPr>
              <a:t>https://capacitorjs.com/docs/guides/splash-screens-and-icons</a:t>
            </a:r>
            <a:r>
              <a:rPr lang="en">
                <a:solidFill>
                  <a:srgbClr val="1E1E1E"/>
                </a:solidFill>
                <a:latin typeface="Open Sans"/>
                <a:ea typeface="Open Sans"/>
                <a:cs typeface="Open Sans"/>
                <a:sym typeface="Open Sans"/>
              </a:rPr>
              <a:t> ) </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Modifier les couleurs</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Ajouter un bouton de partage (social sharing), afin de partager le top sur what’s app par exemple</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Changer la couleur de la barre de statut</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Ajouter des animations ( </a:t>
            </a:r>
            <a:r>
              <a:rPr lang="en" u="sng">
                <a:solidFill>
                  <a:schemeClr val="hlink"/>
                </a:solidFill>
                <a:latin typeface="Open Sans"/>
                <a:ea typeface="Open Sans"/>
                <a:cs typeface="Open Sans"/>
                <a:sym typeface="Open Sans"/>
                <a:hlinkClick r:id="rId5"/>
              </a:rPr>
              <a:t>https://animate.style/</a:t>
            </a:r>
            <a:r>
              <a:rPr lang="en">
                <a:solidFill>
                  <a:srgbClr val="1E1E1E"/>
                </a:solidFill>
                <a:latin typeface="Open Sans"/>
                <a:ea typeface="Open Sans"/>
                <a:cs typeface="Open Sans"/>
                <a:sym typeface="Open Sans"/>
              </a:rPr>
              <a:t> )</a:t>
            </a:r>
            <a:endParaRPr>
              <a:solidFill>
                <a:srgbClr val="1E1E1E"/>
              </a:solidFill>
              <a:latin typeface="Open Sans"/>
              <a:ea typeface="Open Sans"/>
              <a:cs typeface="Open Sans"/>
              <a:sym typeface="Open Sans"/>
            </a:endParaRPr>
          </a:p>
        </p:txBody>
      </p:sp>
      <p:sp>
        <p:nvSpPr>
          <p:cNvPr id="515" name="Google Shape;515;p50"/>
          <p:cNvSpPr/>
          <p:nvPr/>
        </p:nvSpPr>
        <p:spPr>
          <a:xfrm>
            <a:off x="402825" y="3302225"/>
            <a:ext cx="3162600" cy="5145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0"/>
          <p:cNvSpPr txBox="1"/>
          <p:nvPr/>
        </p:nvSpPr>
        <p:spPr>
          <a:xfrm>
            <a:off x="63000" y="2910750"/>
            <a:ext cx="886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Correction</a:t>
            </a:r>
            <a:r>
              <a:rPr lang="en">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b="1">
              <a:solidFill>
                <a:schemeClr val="dk2"/>
              </a:solidFill>
              <a:latin typeface="Open Sans"/>
              <a:ea typeface="Open Sans"/>
              <a:cs typeface="Open Sans"/>
              <a:sym typeface="Open Sans"/>
            </a:endParaRPr>
          </a:p>
          <a:p>
            <a:pPr indent="0" lvl="0" marL="0" rtl="0" algn="l">
              <a:spcBef>
                <a:spcPts val="0"/>
              </a:spcBef>
              <a:spcAft>
                <a:spcPts val="0"/>
              </a:spcAft>
              <a:buNone/>
            </a:pPr>
            <a:r>
              <a:rPr b="1" lang="en">
                <a:solidFill>
                  <a:schemeClr val="dk2"/>
                </a:solidFill>
                <a:latin typeface="Open Sans"/>
                <a:ea typeface="Open Sans"/>
                <a:cs typeface="Open Sans"/>
                <a:sym typeface="Open Sans"/>
              </a:rPr>
              <a:t>	</a:t>
            </a:r>
            <a:r>
              <a:rPr lang="en">
                <a:solidFill>
                  <a:schemeClr val="lt1"/>
                </a:solidFill>
                <a:latin typeface="Open Sans"/>
                <a:ea typeface="Open Sans"/>
                <a:cs typeface="Open Sans"/>
                <a:sym typeface="Open Sans"/>
              </a:rPr>
              <a:t>$ git checkout 8.IonicSoluce2</a:t>
            </a:r>
            <a:endParaRPr>
              <a:solidFill>
                <a:schemeClr val="lt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1"/>
          <p:cNvSpPr/>
          <p:nvPr/>
        </p:nvSpPr>
        <p:spPr>
          <a:xfrm>
            <a:off x="533975" y="4598025"/>
            <a:ext cx="3204000" cy="4002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1"/>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Ionic</a:t>
            </a:r>
            <a:endParaRPr b="1" sz="1700">
              <a:latin typeface="Open Sans"/>
              <a:ea typeface="Open Sans"/>
              <a:cs typeface="Open Sans"/>
              <a:sym typeface="Open Sans"/>
            </a:endParaRPr>
          </a:p>
        </p:txBody>
      </p:sp>
      <p:sp>
        <p:nvSpPr>
          <p:cNvPr id="523" name="Google Shape;523;p51"/>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Ionic</a:t>
            </a:r>
            <a:endParaRPr i="1" sz="1000">
              <a:solidFill>
                <a:schemeClr val="dk2"/>
              </a:solidFill>
              <a:latin typeface="Open Sans"/>
              <a:ea typeface="Open Sans"/>
              <a:cs typeface="Open Sans"/>
              <a:sym typeface="Open Sans"/>
            </a:endParaRPr>
          </a:p>
        </p:txBody>
      </p:sp>
      <p:sp>
        <p:nvSpPr>
          <p:cNvPr id="524" name="Google Shape;524;p51"/>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Firebase - Exercice</a:t>
            </a:r>
            <a:endParaRPr b="1" u="sng">
              <a:solidFill>
                <a:schemeClr val="lt2"/>
              </a:solidFill>
              <a:latin typeface="Open Sans"/>
              <a:ea typeface="Open Sans"/>
              <a:cs typeface="Open Sans"/>
              <a:sym typeface="Open Sans"/>
            </a:endParaRPr>
          </a:p>
        </p:txBody>
      </p:sp>
      <p:pic>
        <p:nvPicPr>
          <p:cNvPr id="525" name="Google Shape;525;p51"/>
          <p:cNvPicPr preferRelativeResize="0"/>
          <p:nvPr/>
        </p:nvPicPr>
        <p:blipFill>
          <a:blip r:embed="rId3">
            <a:alphaModFix/>
          </a:blip>
          <a:stretch>
            <a:fillRect/>
          </a:stretch>
        </p:blipFill>
        <p:spPr>
          <a:xfrm>
            <a:off x="7439731" y="357107"/>
            <a:ext cx="1322694" cy="446400"/>
          </a:xfrm>
          <a:prstGeom prst="rect">
            <a:avLst/>
          </a:prstGeom>
          <a:noFill/>
          <a:ln>
            <a:noFill/>
          </a:ln>
        </p:spPr>
      </p:pic>
      <p:sp>
        <p:nvSpPr>
          <p:cNvPr id="526" name="Google Shape;526;p51"/>
          <p:cNvSpPr txBox="1"/>
          <p:nvPr/>
        </p:nvSpPr>
        <p:spPr>
          <a:xfrm>
            <a:off x="90225" y="1962150"/>
            <a:ext cx="8865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A faire:</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b="1">
              <a:solidFill>
                <a:schemeClr val="dk2"/>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Remplacer la connexion google par un formulaire d’inscription/connexion avec identifiant/mot de passe</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Remplacer le localstorage par la base de données firebase store</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Faire une vue de chargement le temps que firebase check si l’utilisateur est connecté ou pas ( peut être utiliser le splashscreen? </a:t>
            </a:r>
            <a:r>
              <a:rPr lang="en" u="sng">
                <a:solidFill>
                  <a:schemeClr val="hlink"/>
                </a:solidFill>
                <a:latin typeface="Open Sans"/>
                <a:ea typeface="Open Sans"/>
                <a:cs typeface="Open Sans"/>
                <a:sym typeface="Open Sans"/>
                <a:hlinkClick r:id="rId4"/>
              </a:rPr>
              <a:t>https://capacitorjs.com/docs/apis/splash-screen</a:t>
            </a:r>
            <a:r>
              <a:rPr lang="en">
                <a:solidFill>
                  <a:srgbClr val="1E1E1E"/>
                </a:solidFill>
                <a:latin typeface="Open Sans"/>
                <a:ea typeface="Open Sans"/>
                <a:cs typeface="Open Sans"/>
                <a:sym typeface="Open Sans"/>
              </a:rPr>
              <a:t>  )</a:t>
            </a:r>
            <a:endParaRPr>
              <a:solidFill>
                <a:srgbClr val="1E1E1E"/>
              </a:solidFill>
              <a:latin typeface="Open Sans"/>
              <a:ea typeface="Open Sans"/>
              <a:cs typeface="Open Sans"/>
              <a:sym typeface="Open Sans"/>
            </a:endParaRPr>
          </a:p>
          <a:p>
            <a:pPr indent="-317500" lvl="0" marL="457200" rtl="0" algn="l">
              <a:spcBef>
                <a:spcPts val="0"/>
              </a:spcBef>
              <a:spcAft>
                <a:spcPts val="0"/>
              </a:spcAft>
              <a:buClr>
                <a:srgbClr val="1E1E1E"/>
              </a:buClr>
              <a:buSzPts val="1400"/>
              <a:buFont typeface="Open Sans"/>
              <a:buChar char="-"/>
            </a:pPr>
            <a:r>
              <a:rPr lang="en">
                <a:solidFill>
                  <a:srgbClr val="1E1E1E"/>
                </a:solidFill>
                <a:latin typeface="Open Sans"/>
                <a:ea typeface="Open Sans"/>
                <a:cs typeface="Open Sans"/>
                <a:sym typeface="Open Sans"/>
              </a:rPr>
              <a:t>Faire un bouton de déconnexion dans le menu gauche avec une redirection vers la page de connexion</a:t>
            </a:r>
            <a:endParaRPr>
              <a:solidFill>
                <a:srgbClr val="1E1E1E"/>
              </a:solidFill>
              <a:latin typeface="Open Sans"/>
              <a:ea typeface="Open Sans"/>
              <a:cs typeface="Open Sans"/>
              <a:sym typeface="Open Sans"/>
            </a:endParaRPr>
          </a:p>
        </p:txBody>
      </p:sp>
      <p:sp>
        <p:nvSpPr>
          <p:cNvPr id="527" name="Google Shape;527;p51"/>
          <p:cNvSpPr/>
          <p:nvPr/>
        </p:nvSpPr>
        <p:spPr>
          <a:xfrm>
            <a:off x="479025" y="1092425"/>
            <a:ext cx="3162600" cy="5145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1"/>
          <p:cNvSpPr txBox="1"/>
          <p:nvPr/>
        </p:nvSpPr>
        <p:spPr>
          <a:xfrm>
            <a:off x="139200" y="700950"/>
            <a:ext cx="886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Se mettre à jour</a:t>
            </a:r>
            <a:r>
              <a:rPr lang="en">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b="1">
              <a:solidFill>
                <a:schemeClr val="dk2"/>
              </a:solidFill>
              <a:latin typeface="Open Sans"/>
              <a:ea typeface="Open Sans"/>
              <a:cs typeface="Open Sans"/>
              <a:sym typeface="Open Sans"/>
            </a:endParaRPr>
          </a:p>
          <a:p>
            <a:pPr indent="0" lvl="0" marL="0" rtl="0" algn="l">
              <a:spcBef>
                <a:spcPts val="0"/>
              </a:spcBef>
              <a:spcAft>
                <a:spcPts val="0"/>
              </a:spcAft>
              <a:buNone/>
            </a:pPr>
            <a:r>
              <a:rPr b="1" lang="en">
                <a:solidFill>
                  <a:schemeClr val="dk2"/>
                </a:solidFill>
                <a:latin typeface="Open Sans"/>
                <a:ea typeface="Open Sans"/>
                <a:cs typeface="Open Sans"/>
                <a:sym typeface="Open Sans"/>
              </a:rPr>
              <a:t>	</a:t>
            </a:r>
            <a:r>
              <a:rPr lang="en">
                <a:solidFill>
                  <a:schemeClr val="lt1"/>
                </a:solidFill>
                <a:latin typeface="Open Sans"/>
                <a:ea typeface="Open Sans"/>
                <a:cs typeface="Open Sans"/>
                <a:sym typeface="Open Sans"/>
              </a:rPr>
              <a:t>$ git checkout 9.IonicFirebase</a:t>
            </a:r>
            <a:endParaRPr>
              <a:solidFill>
                <a:schemeClr val="lt1"/>
              </a:solidFill>
              <a:latin typeface="Open Sans"/>
              <a:ea typeface="Open Sans"/>
              <a:cs typeface="Open Sans"/>
              <a:sym typeface="Open Sans"/>
            </a:endParaRPr>
          </a:p>
        </p:txBody>
      </p:sp>
      <p:sp>
        <p:nvSpPr>
          <p:cNvPr id="529" name="Google Shape;529;p51"/>
          <p:cNvSpPr txBox="1"/>
          <p:nvPr/>
        </p:nvSpPr>
        <p:spPr>
          <a:xfrm>
            <a:off x="90225" y="4165225"/>
            <a:ext cx="886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Solution</a:t>
            </a:r>
            <a:r>
              <a:rPr lang="en">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b="1">
              <a:solidFill>
                <a:schemeClr val="dk2"/>
              </a:solidFill>
              <a:latin typeface="Open Sans"/>
              <a:ea typeface="Open Sans"/>
              <a:cs typeface="Open Sans"/>
              <a:sym typeface="Open Sans"/>
            </a:endParaRPr>
          </a:p>
          <a:p>
            <a:pPr indent="0" lvl="0" marL="0" rtl="0" algn="l">
              <a:spcBef>
                <a:spcPts val="0"/>
              </a:spcBef>
              <a:spcAft>
                <a:spcPts val="0"/>
              </a:spcAft>
              <a:buNone/>
            </a:pPr>
            <a:r>
              <a:rPr b="1" lang="en">
                <a:solidFill>
                  <a:schemeClr val="dk2"/>
                </a:solidFill>
                <a:latin typeface="Open Sans"/>
                <a:ea typeface="Open Sans"/>
                <a:cs typeface="Open Sans"/>
                <a:sym typeface="Open Sans"/>
              </a:rPr>
              <a:t>	</a:t>
            </a:r>
            <a:r>
              <a:rPr lang="en">
                <a:solidFill>
                  <a:schemeClr val="lt1"/>
                </a:solidFill>
                <a:latin typeface="Open Sans"/>
                <a:ea typeface="Open Sans"/>
                <a:cs typeface="Open Sans"/>
                <a:sym typeface="Open Sans"/>
              </a:rPr>
              <a:t>$ git check</a:t>
            </a:r>
            <a:r>
              <a:rPr lang="en">
                <a:solidFill>
                  <a:schemeClr val="lt1"/>
                </a:solidFill>
                <a:latin typeface="Open Sans"/>
                <a:ea typeface="Open Sans"/>
                <a:cs typeface="Open Sans"/>
                <a:sym typeface="Open Sans"/>
              </a:rPr>
              <a:t>out 9.IonicFirebaseSoluce</a:t>
            </a:r>
            <a:endParaRPr>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nvSpPr>
        <p:spPr>
          <a:xfrm>
            <a:off x="69800" y="282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Environnement de travail</a:t>
            </a:r>
            <a:endParaRPr b="1" sz="1700">
              <a:latin typeface="Open Sans"/>
              <a:ea typeface="Open Sans"/>
              <a:cs typeface="Open Sans"/>
              <a:sym typeface="Open Sans"/>
            </a:endParaRPr>
          </a:p>
        </p:txBody>
      </p:sp>
      <p:sp>
        <p:nvSpPr>
          <p:cNvPr id="94" name="Google Shape;94;p16"/>
          <p:cNvSpPr txBox="1"/>
          <p:nvPr/>
        </p:nvSpPr>
        <p:spPr>
          <a:xfrm>
            <a:off x="250450" y="4284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Software - </a:t>
            </a:r>
            <a:r>
              <a:rPr b="1" lang="en">
                <a:solidFill>
                  <a:schemeClr val="lt2"/>
                </a:solidFill>
                <a:latin typeface="Open Sans"/>
                <a:ea typeface="Open Sans"/>
                <a:cs typeface="Open Sans"/>
                <a:sym typeface="Open Sans"/>
              </a:rPr>
              <a:t>Hardware </a:t>
            </a:r>
            <a:r>
              <a:rPr b="1" lang="en" u="sng">
                <a:solidFill>
                  <a:schemeClr val="lt2"/>
                </a:solidFill>
                <a:latin typeface="Open Sans"/>
                <a:ea typeface="Open Sans"/>
                <a:cs typeface="Open Sans"/>
                <a:sym typeface="Open Sans"/>
              </a:rPr>
              <a:t>requis</a:t>
            </a:r>
            <a:endParaRPr b="1" u="sng">
              <a:solidFill>
                <a:schemeClr val="lt2"/>
              </a:solidFill>
              <a:latin typeface="Open Sans"/>
              <a:ea typeface="Open Sans"/>
              <a:cs typeface="Open Sans"/>
              <a:sym typeface="Open Sans"/>
            </a:endParaRPr>
          </a:p>
        </p:txBody>
      </p:sp>
      <p:grpSp>
        <p:nvGrpSpPr>
          <p:cNvPr id="95" name="Google Shape;95;p16"/>
          <p:cNvGrpSpPr/>
          <p:nvPr/>
        </p:nvGrpSpPr>
        <p:grpSpPr>
          <a:xfrm>
            <a:off x="2550663" y="1924688"/>
            <a:ext cx="1700826" cy="1294125"/>
            <a:chOff x="529325" y="1321875"/>
            <a:chExt cx="1700826" cy="1294125"/>
          </a:xfrm>
        </p:grpSpPr>
        <p:pic>
          <p:nvPicPr>
            <p:cNvPr id="96" name="Google Shape;96;p16"/>
            <p:cNvPicPr preferRelativeResize="0"/>
            <p:nvPr/>
          </p:nvPicPr>
          <p:blipFill>
            <a:blip r:embed="rId3">
              <a:alphaModFix/>
            </a:blip>
            <a:stretch>
              <a:fillRect/>
            </a:stretch>
          </p:blipFill>
          <p:spPr>
            <a:xfrm>
              <a:off x="529325" y="1321875"/>
              <a:ext cx="1700826" cy="1040326"/>
            </a:xfrm>
            <a:prstGeom prst="rect">
              <a:avLst/>
            </a:prstGeom>
            <a:noFill/>
            <a:ln>
              <a:noFill/>
            </a:ln>
          </p:spPr>
        </p:pic>
        <p:sp>
          <p:nvSpPr>
            <p:cNvPr id="97" name="Google Shape;97;p16"/>
            <p:cNvSpPr txBox="1"/>
            <p:nvPr/>
          </p:nvSpPr>
          <p:spPr>
            <a:xfrm>
              <a:off x="794738" y="2277300"/>
              <a:ext cx="11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Open Sans"/>
                  <a:ea typeface="Open Sans"/>
                  <a:cs typeface="Open Sans"/>
                  <a:sym typeface="Open Sans"/>
                  <a:hlinkClick r:id="rId4"/>
                </a:rPr>
                <a:t>Téléchargement</a:t>
              </a:r>
              <a:endParaRPr sz="1000" u="sng">
                <a:solidFill>
                  <a:schemeClr val="accent5"/>
                </a:solidFill>
                <a:latin typeface="Open Sans"/>
                <a:ea typeface="Open Sans"/>
                <a:cs typeface="Open Sans"/>
                <a:sym typeface="Open Sans"/>
              </a:endParaRPr>
            </a:p>
          </p:txBody>
        </p:sp>
      </p:grpSp>
      <p:grpSp>
        <p:nvGrpSpPr>
          <p:cNvPr id="98" name="Google Shape;98;p16"/>
          <p:cNvGrpSpPr/>
          <p:nvPr/>
        </p:nvGrpSpPr>
        <p:grpSpPr>
          <a:xfrm>
            <a:off x="4271638" y="1924688"/>
            <a:ext cx="2321700" cy="1209225"/>
            <a:chOff x="2662025" y="1237425"/>
            <a:chExt cx="2321700" cy="1209225"/>
          </a:xfrm>
        </p:grpSpPr>
        <p:pic>
          <p:nvPicPr>
            <p:cNvPr id="99" name="Google Shape;99;p16"/>
            <p:cNvPicPr preferRelativeResize="0"/>
            <p:nvPr/>
          </p:nvPicPr>
          <p:blipFill>
            <a:blip r:embed="rId5">
              <a:alphaModFix/>
            </a:blip>
            <a:stretch>
              <a:fillRect/>
            </a:stretch>
          </p:blipFill>
          <p:spPr>
            <a:xfrm>
              <a:off x="2662025" y="1237425"/>
              <a:ext cx="2321700" cy="1209225"/>
            </a:xfrm>
            <a:prstGeom prst="rect">
              <a:avLst/>
            </a:prstGeom>
            <a:noFill/>
            <a:ln>
              <a:noFill/>
            </a:ln>
          </p:spPr>
        </p:pic>
        <p:sp>
          <p:nvSpPr>
            <p:cNvPr id="100" name="Google Shape;100;p16">
              <a:hlinkClick r:id="rId6"/>
            </p:cNvPr>
            <p:cNvSpPr txBox="1"/>
            <p:nvPr/>
          </p:nvSpPr>
          <p:spPr>
            <a:xfrm>
              <a:off x="3402000" y="2107950"/>
              <a:ext cx="11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accent5"/>
                  </a:solidFill>
                  <a:latin typeface="Open Sans"/>
                  <a:ea typeface="Open Sans"/>
                  <a:cs typeface="Open Sans"/>
                  <a:sym typeface="Open Sans"/>
                </a:rPr>
                <a:t>Téléchargement</a:t>
              </a:r>
              <a:endParaRPr sz="1000" u="sng">
                <a:solidFill>
                  <a:schemeClr val="accent5"/>
                </a:solidFill>
                <a:latin typeface="Open Sans"/>
                <a:ea typeface="Open Sans"/>
                <a:cs typeface="Open Sans"/>
                <a:sym typeface="Open Sans"/>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2"/>
          <p:cNvSpPr/>
          <p:nvPr/>
        </p:nvSpPr>
        <p:spPr>
          <a:xfrm>
            <a:off x="603475" y="2891025"/>
            <a:ext cx="3017400" cy="11088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Ionic</a:t>
            </a:r>
            <a:endParaRPr b="1" sz="1700">
              <a:latin typeface="Open Sans"/>
              <a:ea typeface="Open Sans"/>
              <a:cs typeface="Open Sans"/>
              <a:sym typeface="Open Sans"/>
            </a:endParaRPr>
          </a:p>
        </p:txBody>
      </p:sp>
      <p:sp>
        <p:nvSpPr>
          <p:cNvPr id="536" name="Google Shape;536;p52"/>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Ionic</a:t>
            </a:r>
            <a:endParaRPr i="1" sz="1000">
              <a:solidFill>
                <a:schemeClr val="dk2"/>
              </a:solidFill>
              <a:latin typeface="Open Sans"/>
              <a:ea typeface="Open Sans"/>
              <a:cs typeface="Open Sans"/>
              <a:sym typeface="Open Sans"/>
            </a:endParaRPr>
          </a:p>
        </p:txBody>
      </p:sp>
      <p:sp>
        <p:nvSpPr>
          <p:cNvPr id="537" name="Google Shape;537;p52"/>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Firebase Hosting - DeepLink</a:t>
            </a:r>
            <a:endParaRPr b="1" u="sng">
              <a:solidFill>
                <a:schemeClr val="lt2"/>
              </a:solidFill>
              <a:latin typeface="Open Sans"/>
              <a:ea typeface="Open Sans"/>
              <a:cs typeface="Open Sans"/>
              <a:sym typeface="Open Sans"/>
            </a:endParaRPr>
          </a:p>
        </p:txBody>
      </p:sp>
      <p:pic>
        <p:nvPicPr>
          <p:cNvPr id="538" name="Google Shape;538;p52"/>
          <p:cNvPicPr preferRelativeResize="0"/>
          <p:nvPr/>
        </p:nvPicPr>
        <p:blipFill>
          <a:blip r:embed="rId3">
            <a:alphaModFix/>
          </a:blip>
          <a:stretch>
            <a:fillRect/>
          </a:stretch>
        </p:blipFill>
        <p:spPr>
          <a:xfrm>
            <a:off x="7439731" y="357107"/>
            <a:ext cx="1322694" cy="446400"/>
          </a:xfrm>
          <a:prstGeom prst="rect">
            <a:avLst/>
          </a:prstGeom>
          <a:noFill/>
          <a:ln>
            <a:noFill/>
          </a:ln>
        </p:spPr>
      </p:pic>
      <p:sp>
        <p:nvSpPr>
          <p:cNvPr id="539" name="Google Shape;539;p52"/>
          <p:cNvSpPr txBox="1"/>
          <p:nvPr/>
        </p:nvSpPr>
        <p:spPr>
          <a:xfrm>
            <a:off x="332525" y="485397"/>
            <a:ext cx="5442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2"/>
                </a:solidFill>
              </a:rPr>
              <a:t>Un lien profond mobile est, dans les technologies web, un type de lien profond associé aux applications mobiles. Il consiste à utiliser un Uniform Resource Identifier qui permet un lien direct vers un emplacement spécifique d'une application mobile au lieu de sa page d'accueil. </a:t>
            </a:r>
            <a:endParaRPr i="1" sz="1100">
              <a:solidFill>
                <a:schemeClr val="dk2"/>
              </a:solidFill>
            </a:endParaRPr>
          </a:p>
          <a:p>
            <a:pPr indent="0" lvl="0" marL="0" rtl="0" algn="l">
              <a:spcBef>
                <a:spcPts val="0"/>
              </a:spcBef>
              <a:spcAft>
                <a:spcPts val="0"/>
              </a:spcAft>
              <a:buNone/>
            </a:pPr>
            <a:r>
              <a:t/>
            </a:r>
            <a:endParaRPr i="1" sz="1100">
              <a:solidFill>
                <a:schemeClr val="dk2"/>
              </a:solidFill>
            </a:endParaRPr>
          </a:p>
        </p:txBody>
      </p:sp>
      <p:sp>
        <p:nvSpPr>
          <p:cNvPr id="540" name="Google Shape;540;p52"/>
          <p:cNvSpPr txBox="1"/>
          <p:nvPr/>
        </p:nvSpPr>
        <p:spPr>
          <a:xfrm>
            <a:off x="154375" y="1410425"/>
            <a:ext cx="7285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Première étape, créer un site web statique:</a:t>
            </a:r>
            <a:endParaRPr>
              <a:solidFill>
                <a:schemeClr val="dk2"/>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Dans le projet, créer un dossier html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Faire un site web classique responsive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Dans Firebase, aller sur l’onglet Hosting et suivez la documentation pour mettre votre site du dossier html en ligne avec une adresse html finissant en .app</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firebase logout ( </a:t>
            </a:r>
            <a:r>
              <a:rPr lang="en">
                <a:solidFill>
                  <a:schemeClr val="lt1"/>
                </a:solidFill>
                <a:latin typeface="Open Sans"/>
                <a:ea typeface="Open Sans"/>
                <a:cs typeface="Open Sans"/>
                <a:sym typeface="Open Sans"/>
              </a:rPr>
              <a:t>optional</a:t>
            </a:r>
            <a:r>
              <a:rPr lang="en">
                <a:solidFill>
                  <a:schemeClr val="lt1"/>
                </a:solidFill>
                <a:latin typeface="Open Sans"/>
                <a:ea typeface="Open Sans"/>
                <a:cs typeface="Open Sans"/>
                <a:sym typeface="Open Sans"/>
              </a:rPr>
              <a:t> )</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firebase login</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firebase init hosting</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firebase deploy --only hosting</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Vous avez maintenant un site web fonctionnel dans Hosting finissant en .app</a:t>
            </a:r>
            <a:endParaRPr>
              <a:latin typeface="Open Sans"/>
              <a:ea typeface="Open Sans"/>
              <a:cs typeface="Open Sans"/>
              <a:sym typeface="Open Sans"/>
            </a:endParaRPr>
          </a:p>
        </p:txBody>
      </p:sp>
      <p:sp>
        <p:nvSpPr>
          <p:cNvPr id="541" name="Google Shape;541;p52"/>
          <p:cNvSpPr txBox="1"/>
          <p:nvPr/>
        </p:nvSpPr>
        <p:spPr>
          <a:xfrm>
            <a:off x="-44900" y="47895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 </a:t>
            </a:r>
            <a:r>
              <a:rPr i="1" lang="en" sz="1100" u="sng">
                <a:solidFill>
                  <a:schemeClr val="accent1"/>
                </a:solidFill>
                <a:latin typeface="Open Sans"/>
                <a:ea typeface="Open Sans"/>
                <a:cs typeface="Open Sans"/>
                <a:sym typeface="Open Sans"/>
                <a:hlinkClick r:id="rId4">
                  <a:extLst>
                    <a:ext uri="{A12FA001-AC4F-418D-AE19-62706E023703}">
                      <ahyp:hlinkClr val="tx"/>
                    </a:ext>
                  </a:extLst>
                </a:hlinkClick>
              </a:rPr>
              <a:t>https://firebase.google.com/docs/hosting</a:t>
            </a:r>
            <a:r>
              <a:rPr i="1" lang="en" sz="1100">
                <a:solidFill>
                  <a:schemeClr val="accent1"/>
                </a:solidFill>
                <a:latin typeface="Open Sans"/>
                <a:ea typeface="Open Sans"/>
                <a:cs typeface="Open Sans"/>
                <a:sym typeface="Open Sans"/>
              </a:rPr>
              <a:t> </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3"/>
          <p:cNvSpPr/>
          <p:nvPr/>
        </p:nvSpPr>
        <p:spPr>
          <a:xfrm>
            <a:off x="884150" y="2302575"/>
            <a:ext cx="2792700" cy="11007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3"/>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Ionic</a:t>
            </a:r>
            <a:endParaRPr b="1" sz="1700">
              <a:latin typeface="Open Sans"/>
              <a:ea typeface="Open Sans"/>
              <a:cs typeface="Open Sans"/>
              <a:sym typeface="Open Sans"/>
            </a:endParaRPr>
          </a:p>
        </p:txBody>
      </p:sp>
      <p:sp>
        <p:nvSpPr>
          <p:cNvPr id="548" name="Google Shape;548;p53"/>
          <p:cNvSpPr txBox="1"/>
          <p:nvPr/>
        </p:nvSpPr>
        <p:spPr>
          <a:xfrm>
            <a:off x="7499675" y="59700"/>
            <a:ext cx="1407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Ionic</a:t>
            </a:r>
            <a:endParaRPr i="1" sz="1000">
              <a:solidFill>
                <a:schemeClr val="dk2"/>
              </a:solidFill>
              <a:latin typeface="Open Sans"/>
              <a:ea typeface="Open Sans"/>
              <a:cs typeface="Open Sans"/>
              <a:sym typeface="Open Sans"/>
            </a:endParaRPr>
          </a:p>
        </p:txBody>
      </p:sp>
      <p:sp>
        <p:nvSpPr>
          <p:cNvPr id="549" name="Google Shape;549;p53"/>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Firebase Hosting - DeepLink</a:t>
            </a:r>
            <a:endParaRPr b="1" u="sng">
              <a:solidFill>
                <a:schemeClr val="lt2"/>
              </a:solidFill>
              <a:latin typeface="Open Sans"/>
              <a:ea typeface="Open Sans"/>
              <a:cs typeface="Open Sans"/>
              <a:sym typeface="Open Sans"/>
            </a:endParaRPr>
          </a:p>
        </p:txBody>
      </p:sp>
      <p:pic>
        <p:nvPicPr>
          <p:cNvPr id="550" name="Google Shape;550;p53"/>
          <p:cNvPicPr preferRelativeResize="0"/>
          <p:nvPr/>
        </p:nvPicPr>
        <p:blipFill>
          <a:blip r:embed="rId3">
            <a:alphaModFix/>
          </a:blip>
          <a:stretch>
            <a:fillRect/>
          </a:stretch>
        </p:blipFill>
        <p:spPr>
          <a:xfrm>
            <a:off x="7439731" y="357107"/>
            <a:ext cx="1322694" cy="446400"/>
          </a:xfrm>
          <a:prstGeom prst="rect">
            <a:avLst/>
          </a:prstGeom>
          <a:noFill/>
          <a:ln>
            <a:noFill/>
          </a:ln>
        </p:spPr>
      </p:pic>
      <p:sp>
        <p:nvSpPr>
          <p:cNvPr id="551" name="Google Shape;551;p53"/>
          <p:cNvSpPr txBox="1"/>
          <p:nvPr/>
        </p:nvSpPr>
        <p:spPr>
          <a:xfrm>
            <a:off x="428050" y="1038525"/>
            <a:ext cx="6294300" cy="3201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Seconde étape, connecté votre application mobile au lien .app:</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Suivre la documentation de capacitor </a:t>
            </a:r>
            <a:r>
              <a:rPr lang="en" u="sng">
                <a:solidFill>
                  <a:schemeClr val="hlink"/>
                </a:solidFill>
                <a:latin typeface="Open Sans"/>
                <a:ea typeface="Open Sans"/>
                <a:cs typeface="Open Sans"/>
                <a:sym typeface="Open Sans"/>
                <a:hlinkClick r:id="rId4"/>
              </a:rPr>
              <a:t>https://capacitorjs.com/docs/guides/deep-links</a:t>
            </a:r>
            <a:r>
              <a:rPr lang="en">
                <a:latin typeface="Open Sans"/>
                <a:ea typeface="Open Sans"/>
                <a:cs typeface="Open Sans"/>
                <a:sym typeface="Open Sans"/>
              </a:rPr>
              <a:t>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Pour Android j’ai eu un problème de génération de la clé SHA256 suivez les étapes suivantes dans votre projet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ionic capacitor add android</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ionic capacitor build android</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cd android </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./gradlew signingReport</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Ouvrir Android Studio -&gt; Run -&gt; Edit Configurations -&gt; </a:t>
            </a:r>
            <a:r>
              <a:rPr lang="en">
                <a:latin typeface="Open Sans"/>
                <a:ea typeface="Open Sans"/>
                <a:cs typeface="Open Sans"/>
                <a:sym typeface="Open Sans"/>
              </a:rPr>
              <a:t>Lanch -&gt; URL</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Ajouter votre url en .app et lancer l’émulateur</a:t>
            </a:r>
            <a:endParaRPr>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4"/>
          <p:cNvSpPr txBox="1"/>
          <p:nvPr/>
        </p:nvSpPr>
        <p:spPr>
          <a:xfrm>
            <a:off x="1290425" y="1921000"/>
            <a:ext cx="742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lt2"/>
                </a:solidFill>
                <a:latin typeface="Georgia"/>
                <a:ea typeface="Georgia"/>
                <a:cs typeface="Georgia"/>
                <a:sym typeface="Georgia"/>
              </a:rPr>
              <a:t>Ionic / Firebase fin</a:t>
            </a:r>
            <a:endParaRPr sz="6000">
              <a:solidFill>
                <a:schemeClr val="lt2"/>
              </a:solidFill>
              <a:latin typeface="Georgia"/>
              <a:ea typeface="Georgia"/>
              <a:cs typeface="Georgia"/>
              <a:sym typeface="Georgia"/>
            </a:endParaRPr>
          </a:p>
        </p:txBody>
      </p:sp>
      <p:pic>
        <p:nvPicPr>
          <p:cNvPr id="557" name="Google Shape;557;p54"/>
          <p:cNvPicPr preferRelativeResize="0"/>
          <p:nvPr/>
        </p:nvPicPr>
        <p:blipFill>
          <a:blip r:embed="rId3">
            <a:alphaModFix/>
          </a:blip>
          <a:stretch>
            <a:fillRect/>
          </a:stretch>
        </p:blipFill>
        <p:spPr>
          <a:xfrm>
            <a:off x="90475" y="2027525"/>
            <a:ext cx="895150" cy="895150"/>
          </a:xfrm>
          <a:prstGeom prst="rect">
            <a:avLst/>
          </a:prstGeom>
          <a:noFill/>
          <a:ln>
            <a:noFill/>
          </a:ln>
        </p:spPr>
      </p:pic>
      <p:pic>
        <p:nvPicPr>
          <p:cNvPr id="558" name="Google Shape;558;p54"/>
          <p:cNvPicPr preferRelativeResize="0"/>
          <p:nvPr/>
        </p:nvPicPr>
        <p:blipFill>
          <a:blip r:embed="rId3">
            <a:alphaModFix/>
          </a:blip>
          <a:stretch>
            <a:fillRect/>
          </a:stretch>
        </p:blipFill>
        <p:spPr>
          <a:xfrm>
            <a:off x="8210925" y="2124175"/>
            <a:ext cx="895150" cy="895150"/>
          </a:xfrm>
          <a:prstGeom prst="rect">
            <a:avLst/>
          </a:prstGeom>
          <a:noFill/>
          <a:ln>
            <a:noFill/>
          </a:ln>
        </p:spPr>
      </p:pic>
      <p:sp>
        <p:nvSpPr>
          <p:cNvPr id="559" name="Google Shape;559;p54"/>
          <p:cNvSpPr txBox="1"/>
          <p:nvPr/>
        </p:nvSpPr>
        <p:spPr>
          <a:xfrm>
            <a:off x="769550" y="4279700"/>
            <a:ext cx="7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AZOULAY Jordan - </a:t>
            </a:r>
            <a:r>
              <a:rPr lang="en" u="sng">
                <a:solidFill>
                  <a:schemeClr val="hlink"/>
                </a:solidFill>
                <a:hlinkClick r:id="rId4"/>
              </a:rPr>
              <a:t>https://www.linkedin.com/in/jordan-azoulay/</a:t>
            </a:r>
            <a:r>
              <a:rPr lang="en"/>
              <a:t> </a:t>
            </a:r>
            <a:endParaRPr>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5"/>
          <p:cNvSpPr txBox="1"/>
          <p:nvPr/>
        </p:nvSpPr>
        <p:spPr>
          <a:xfrm>
            <a:off x="2795800" y="1866025"/>
            <a:ext cx="401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lt2"/>
                </a:solidFill>
                <a:latin typeface="Georgia"/>
                <a:ea typeface="Georgia"/>
                <a:cs typeface="Georgia"/>
                <a:sym typeface="Georgia"/>
              </a:rPr>
              <a:t>Questions?</a:t>
            </a:r>
            <a:endParaRPr sz="6000">
              <a:solidFill>
                <a:schemeClr val="lt2"/>
              </a:solidFill>
              <a:latin typeface="Georgia"/>
              <a:ea typeface="Georgia"/>
              <a:cs typeface="Georgia"/>
              <a:sym typeface="Georgia"/>
            </a:endParaRPr>
          </a:p>
        </p:txBody>
      </p:sp>
      <p:sp>
        <p:nvSpPr>
          <p:cNvPr id="565" name="Google Shape;565;p55"/>
          <p:cNvSpPr txBox="1"/>
          <p:nvPr/>
        </p:nvSpPr>
        <p:spPr>
          <a:xfrm>
            <a:off x="769550" y="4279700"/>
            <a:ext cx="7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AZOULAY Jordan - </a:t>
            </a:r>
            <a:r>
              <a:rPr lang="en" u="sng">
                <a:solidFill>
                  <a:schemeClr val="hlink"/>
                </a:solidFill>
                <a:hlinkClick r:id="rId3"/>
              </a:rPr>
              <a:t>https://www.linkedin.com/in/jordan-azoulay/</a:t>
            </a:r>
            <a:r>
              <a:rPr lang="en"/>
              <a:t> </a:t>
            </a:r>
            <a:endParaRPr>
              <a:latin typeface="Georgia"/>
              <a:ea typeface="Georgia"/>
              <a:cs typeface="Georgia"/>
              <a:sym typeface="Georg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6"/>
          <p:cNvSpPr/>
          <p:nvPr/>
        </p:nvSpPr>
        <p:spPr>
          <a:xfrm>
            <a:off x="1087650" y="1656998"/>
            <a:ext cx="3452400" cy="14010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6"/>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Ionic</a:t>
            </a:r>
            <a:endParaRPr b="1" sz="1700">
              <a:latin typeface="Open Sans"/>
              <a:ea typeface="Open Sans"/>
              <a:cs typeface="Open Sans"/>
              <a:sym typeface="Open Sans"/>
            </a:endParaRPr>
          </a:p>
        </p:txBody>
      </p:sp>
      <p:sp>
        <p:nvSpPr>
          <p:cNvPr id="572" name="Google Shape;572;p56"/>
          <p:cNvSpPr txBox="1"/>
          <p:nvPr/>
        </p:nvSpPr>
        <p:spPr>
          <a:xfrm>
            <a:off x="7556475" y="59700"/>
            <a:ext cx="161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ReactNative</a:t>
            </a:r>
            <a:endParaRPr i="1" sz="1000">
              <a:solidFill>
                <a:schemeClr val="dk2"/>
              </a:solidFill>
              <a:latin typeface="Open Sans"/>
              <a:ea typeface="Open Sans"/>
              <a:cs typeface="Open Sans"/>
              <a:sym typeface="Open Sans"/>
            </a:endParaRPr>
          </a:p>
        </p:txBody>
      </p:sp>
      <p:sp>
        <p:nvSpPr>
          <p:cNvPr id="573" name="Google Shape;573;p56"/>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React Native - Introduction</a:t>
            </a:r>
            <a:endParaRPr b="1" u="sng">
              <a:solidFill>
                <a:schemeClr val="lt2"/>
              </a:solidFill>
              <a:latin typeface="Open Sans"/>
              <a:ea typeface="Open Sans"/>
              <a:cs typeface="Open Sans"/>
              <a:sym typeface="Open Sans"/>
            </a:endParaRPr>
          </a:p>
        </p:txBody>
      </p:sp>
      <p:pic>
        <p:nvPicPr>
          <p:cNvPr id="574" name="Google Shape;574;p56"/>
          <p:cNvPicPr preferRelativeResize="0"/>
          <p:nvPr/>
        </p:nvPicPr>
        <p:blipFill>
          <a:blip r:embed="rId3">
            <a:alphaModFix/>
          </a:blip>
          <a:stretch>
            <a:fillRect/>
          </a:stretch>
        </p:blipFill>
        <p:spPr>
          <a:xfrm>
            <a:off x="8146779" y="398408"/>
            <a:ext cx="594151" cy="688550"/>
          </a:xfrm>
          <a:prstGeom prst="rect">
            <a:avLst/>
          </a:prstGeom>
          <a:noFill/>
          <a:ln>
            <a:noFill/>
          </a:ln>
        </p:spPr>
      </p:pic>
      <p:sp>
        <p:nvSpPr>
          <p:cNvPr id="575" name="Google Shape;575;p56"/>
          <p:cNvSpPr txBox="1"/>
          <p:nvPr/>
        </p:nvSpPr>
        <p:spPr>
          <a:xfrm>
            <a:off x="238750" y="1186530"/>
            <a:ext cx="6399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Installation:</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914400" rtl="0" algn="l">
              <a:spcBef>
                <a:spcPts val="0"/>
              </a:spcBef>
              <a:spcAft>
                <a:spcPts val="0"/>
              </a:spcAft>
              <a:buNone/>
            </a:pPr>
            <a:r>
              <a:rPr lang="en">
                <a:solidFill>
                  <a:schemeClr val="lt1"/>
                </a:solidFill>
                <a:latin typeface="Open Sans"/>
                <a:ea typeface="Open Sans"/>
                <a:cs typeface="Open Sans"/>
                <a:sym typeface="Open Sans"/>
              </a:rPr>
              <a:t>$ npm install --global expo-cli</a:t>
            </a:r>
            <a:endParaRPr>
              <a:solidFill>
                <a:schemeClr val="lt1"/>
              </a:solidFill>
              <a:latin typeface="Open Sans"/>
              <a:ea typeface="Open Sans"/>
              <a:cs typeface="Open Sans"/>
              <a:sym typeface="Open Sans"/>
            </a:endParaRPr>
          </a:p>
          <a:p>
            <a:pPr indent="0" lvl="0" marL="914400" rtl="0" algn="l">
              <a:spcBef>
                <a:spcPts val="0"/>
              </a:spcBef>
              <a:spcAft>
                <a:spcPts val="0"/>
              </a:spcAft>
              <a:buNone/>
            </a:pPr>
            <a:r>
              <a:rPr lang="en">
                <a:solidFill>
                  <a:schemeClr val="lt1"/>
                </a:solidFill>
                <a:latin typeface="Open Sans"/>
                <a:ea typeface="Open Sans"/>
                <a:cs typeface="Open Sans"/>
                <a:sym typeface="Open Sans"/>
              </a:rPr>
              <a:t>$ expo init my-project</a:t>
            </a:r>
            <a:endParaRPr>
              <a:solidFill>
                <a:schemeClr val="lt1"/>
              </a:solidFill>
              <a:latin typeface="Open Sans"/>
              <a:ea typeface="Open Sans"/>
              <a:cs typeface="Open Sans"/>
              <a:sym typeface="Open Sans"/>
            </a:endParaRPr>
          </a:p>
          <a:p>
            <a:pPr indent="0" lvl="0" marL="914400" rtl="0" algn="l">
              <a:spcBef>
                <a:spcPts val="0"/>
              </a:spcBef>
              <a:spcAft>
                <a:spcPts val="0"/>
              </a:spcAft>
              <a:buNone/>
            </a:pPr>
            <a:r>
              <a:rPr lang="en">
                <a:solidFill>
                  <a:schemeClr val="lt1"/>
                </a:solidFill>
                <a:latin typeface="Open Sans"/>
                <a:ea typeface="Open Sans"/>
                <a:cs typeface="Open Sans"/>
                <a:sym typeface="Open Sans"/>
              </a:rPr>
              <a:t>=&gt; blank typescript</a:t>
            </a:r>
            <a:endParaRPr>
              <a:solidFill>
                <a:schemeClr val="lt1"/>
              </a:solidFill>
              <a:latin typeface="Open Sans"/>
              <a:ea typeface="Open Sans"/>
              <a:cs typeface="Open Sans"/>
              <a:sym typeface="Open Sans"/>
            </a:endParaRPr>
          </a:p>
          <a:p>
            <a:pPr indent="0" lvl="0" marL="914400" rtl="0" algn="l">
              <a:spcBef>
                <a:spcPts val="0"/>
              </a:spcBef>
              <a:spcAft>
                <a:spcPts val="0"/>
              </a:spcAft>
              <a:buNone/>
            </a:pPr>
            <a:r>
              <a:rPr lang="en">
                <a:solidFill>
                  <a:schemeClr val="lt1"/>
                </a:solidFill>
                <a:latin typeface="Open Sans"/>
                <a:ea typeface="Open Sans"/>
                <a:cs typeface="Open Sans"/>
                <a:sym typeface="Open Sans"/>
              </a:rPr>
              <a:t>$ cd my-project</a:t>
            </a:r>
            <a:endParaRPr>
              <a:solidFill>
                <a:schemeClr val="lt1"/>
              </a:solidFill>
              <a:latin typeface="Open Sans"/>
              <a:ea typeface="Open Sans"/>
              <a:cs typeface="Open Sans"/>
              <a:sym typeface="Open Sans"/>
            </a:endParaRPr>
          </a:p>
          <a:p>
            <a:pPr indent="0" lvl="0" marL="914400" rtl="0" algn="l">
              <a:spcBef>
                <a:spcPts val="0"/>
              </a:spcBef>
              <a:spcAft>
                <a:spcPts val="0"/>
              </a:spcAft>
              <a:buNone/>
            </a:pPr>
            <a:r>
              <a:rPr lang="en">
                <a:solidFill>
                  <a:schemeClr val="lt1"/>
                </a:solidFill>
                <a:latin typeface="Open Sans"/>
                <a:ea typeface="Open Sans"/>
                <a:cs typeface="Open Sans"/>
                <a:sym typeface="Open Sans"/>
              </a:rPr>
              <a:t>$ </a:t>
            </a:r>
            <a:r>
              <a:rPr lang="en">
                <a:solidFill>
                  <a:schemeClr val="lt1"/>
                </a:solidFill>
                <a:latin typeface="Open Sans"/>
                <a:ea typeface="Open Sans"/>
                <a:cs typeface="Open Sans"/>
                <a:sym typeface="Open Sans"/>
              </a:rPr>
              <a:t>expo start  ( select blank Typescript )</a:t>
            </a:r>
            <a:endParaRPr>
              <a:solidFill>
                <a:schemeClr val="lt1"/>
              </a:solidFill>
              <a:latin typeface="Open Sans"/>
              <a:ea typeface="Open Sans"/>
              <a:cs typeface="Open Sans"/>
              <a:sym typeface="Open Sans"/>
            </a:endParaRPr>
          </a:p>
          <a:p>
            <a:pPr indent="0" lvl="0" marL="914400" rtl="0" algn="l">
              <a:spcBef>
                <a:spcPts val="0"/>
              </a:spcBef>
              <a:spcAft>
                <a:spcPts val="0"/>
              </a:spcAft>
              <a:buNone/>
            </a:pPr>
            <a:r>
              <a:rPr lang="en">
                <a:solidFill>
                  <a:schemeClr val="lt1"/>
                </a:solidFill>
                <a:latin typeface="Open Sans"/>
                <a:ea typeface="Open Sans"/>
                <a:cs typeface="Open Sans"/>
                <a:sym typeface="Open Sans"/>
              </a:rPr>
              <a:t>$ npm run android</a:t>
            </a:r>
            <a:endParaRPr>
              <a:solidFill>
                <a:schemeClr val="lt1"/>
              </a:solidFill>
              <a:latin typeface="Open Sans"/>
              <a:ea typeface="Open Sans"/>
              <a:cs typeface="Open Sans"/>
              <a:sym typeface="Open Sans"/>
            </a:endParaRPr>
          </a:p>
          <a:p>
            <a:pPr indent="0" lvl="0" marL="9144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Suivre le tutoriel expo </a:t>
            </a:r>
            <a:r>
              <a:rPr lang="en" u="sng">
                <a:solidFill>
                  <a:schemeClr val="hlink"/>
                </a:solidFill>
                <a:hlinkClick r:id="rId4"/>
              </a:rPr>
              <a:t>https://docs.expo.dev/tutorial/planning/</a:t>
            </a:r>
            <a:r>
              <a:rPr lang="en"/>
              <a:t> </a:t>
            </a:r>
            <a:endParaRPr>
              <a:latin typeface="Open Sans"/>
              <a:ea typeface="Open Sans"/>
              <a:cs typeface="Open Sans"/>
              <a:sym typeface="Open Sans"/>
            </a:endParaRPr>
          </a:p>
        </p:txBody>
      </p:sp>
      <p:sp>
        <p:nvSpPr>
          <p:cNvPr id="576" name="Google Shape;576;p56"/>
          <p:cNvSpPr txBox="1"/>
          <p:nvPr/>
        </p:nvSpPr>
        <p:spPr>
          <a:xfrm>
            <a:off x="-44900" y="47895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 </a:t>
            </a:r>
            <a:r>
              <a:rPr i="1" lang="en" sz="1100" u="sng">
                <a:solidFill>
                  <a:schemeClr val="accent1"/>
                </a:solidFill>
                <a:latin typeface="Open Sans"/>
                <a:ea typeface="Open Sans"/>
                <a:cs typeface="Open Sans"/>
                <a:sym typeface="Open Sans"/>
                <a:hlinkClick r:id="rId5">
                  <a:extLst>
                    <a:ext uri="{A12FA001-AC4F-418D-AE19-62706E023703}">
                      <ahyp:hlinkClr val="tx"/>
                    </a:ext>
                  </a:extLst>
                </a:hlinkClick>
              </a:rPr>
              <a:t>https://docs.expo.dev</a:t>
            </a:r>
            <a:r>
              <a:rPr i="1" lang="en" sz="1100">
                <a:solidFill>
                  <a:schemeClr val="accent1"/>
                </a:solidFill>
                <a:latin typeface="Open Sans"/>
                <a:ea typeface="Open Sans"/>
                <a:cs typeface="Open Sans"/>
                <a:sym typeface="Open Sans"/>
              </a:rPr>
              <a:t> </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
        <p:nvSpPr>
          <p:cNvPr id="577" name="Google Shape;577;p56"/>
          <p:cNvSpPr txBox="1"/>
          <p:nvPr/>
        </p:nvSpPr>
        <p:spPr>
          <a:xfrm>
            <a:off x="-17819" y="45609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 </a:t>
            </a:r>
            <a:r>
              <a:rPr i="1" lang="en" sz="1100" u="sng">
                <a:solidFill>
                  <a:schemeClr val="accent1"/>
                </a:solidFill>
                <a:latin typeface="Open Sans"/>
                <a:ea typeface="Open Sans"/>
                <a:cs typeface="Open Sans"/>
                <a:sym typeface="Open Sans"/>
                <a:hlinkClick r:id="rId6">
                  <a:extLst>
                    <a:ext uri="{A12FA001-AC4F-418D-AE19-62706E023703}">
                      <ahyp:hlinkClr val="tx"/>
                    </a:ext>
                  </a:extLst>
                </a:hlinkClick>
              </a:rPr>
              <a:t>https://reactnative.dev</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7"/>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Ionic</a:t>
            </a:r>
            <a:endParaRPr b="1" sz="1700">
              <a:latin typeface="Open Sans"/>
              <a:ea typeface="Open Sans"/>
              <a:cs typeface="Open Sans"/>
              <a:sym typeface="Open Sans"/>
            </a:endParaRPr>
          </a:p>
        </p:txBody>
      </p:sp>
      <p:sp>
        <p:nvSpPr>
          <p:cNvPr id="583" name="Google Shape;583;p57"/>
          <p:cNvSpPr txBox="1"/>
          <p:nvPr/>
        </p:nvSpPr>
        <p:spPr>
          <a:xfrm>
            <a:off x="7556475" y="59700"/>
            <a:ext cx="161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ReactNative</a:t>
            </a:r>
            <a:endParaRPr i="1" sz="1000">
              <a:solidFill>
                <a:schemeClr val="dk2"/>
              </a:solidFill>
              <a:latin typeface="Open Sans"/>
              <a:ea typeface="Open Sans"/>
              <a:cs typeface="Open Sans"/>
              <a:sym typeface="Open Sans"/>
            </a:endParaRPr>
          </a:p>
        </p:txBody>
      </p:sp>
      <p:sp>
        <p:nvSpPr>
          <p:cNvPr id="584" name="Google Shape;584;p57"/>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React Native - Introduction</a:t>
            </a:r>
            <a:endParaRPr b="1" u="sng">
              <a:solidFill>
                <a:schemeClr val="lt2"/>
              </a:solidFill>
              <a:latin typeface="Open Sans"/>
              <a:ea typeface="Open Sans"/>
              <a:cs typeface="Open Sans"/>
              <a:sym typeface="Open Sans"/>
            </a:endParaRPr>
          </a:p>
        </p:txBody>
      </p:sp>
      <p:pic>
        <p:nvPicPr>
          <p:cNvPr id="585" name="Google Shape;585;p57"/>
          <p:cNvPicPr preferRelativeResize="0"/>
          <p:nvPr/>
        </p:nvPicPr>
        <p:blipFill>
          <a:blip r:embed="rId3">
            <a:alphaModFix/>
          </a:blip>
          <a:stretch>
            <a:fillRect/>
          </a:stretch>
        </p:blipFill>
        <p:spPr>
          <a:xfrm>
            <a:off x="8146779" y="398408"/>
            <a:ext cx="594151" cy="688550"/>
          </a:xfrm>
          <a:prstGeom prst="rect">
            <a:avLst/>
          </a:prstGeom>
          <a:noFill/>
          <a:ln>
            <a:noFill/>
          </a:ln>
        </p:spPr>
      </p:pic>
      <p:sp>
        <p:nvSpPr>
          <p:cNvPr id="586" name="Google Shape;586;p57"/>
          <p:cNvSpPr txBox="1"/>
          <p:nvPr/>
        </p:nvSpPr>
        <p:spPr>
          <a:xfrm>
            <a:off x="168475" y="1192900"/>
            <a:ext cx="6399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Ajout du router:</a:t>
            </a:r>
            <a:endParaRPr>
              <a:solidFill>
                <a:schemeClr val="dk2"/>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Créer un dossier Page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Créer une page Home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Ajouter le code de App.tsx dans Home/index.tsx</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Ajouter le router et naviguer vers Home/index.tsx par défaut</a:t>
            </a:r>
            <a:endParaRPr>
              <a:latin typeface="Open Sans"/>
              <a:ea typeface="Open Sans"/>
              <a:cs typeface="Open Sans"/>
              <a:sym typeface="Open Sans"/>
            </a:endParaRPr>
          </a:p>
          <a:p>
            <a:pPr indent="0" lvl="0" marL="0" rtl="0" algn="l">
              <a:spcBef>
                <a:spcPts val="0"/>
              </a:spcBef>
              <a:spcAft>
                <a:spcPts val="0"/>
              </a:spcAft>
              <a:buNone/>
            </a:pPr>
            <a:r>
              <a:rPr lang="en" u="sng">
                <a:solidFill>
                  <a:schemeClr val="hlink"/>
                </a:solidFill>
                <a:hlinkClick r:id="rId4"/>
              </a:rPr>
              <a:t>https://reactnavigation.org/docs/getting-started/</a:t>
            </a:r>
            <a:r>
              <a:rPr lang="en"/>
              <a:t> </a:t>
            </a:r>
            <a:endParaRPr>
              <a:latin typeface="Open Sans"/>
              <a:ea typeface="Open Sans"/>
              <a:cs typeface="Open Sans"/>
              <a:sym typeface="Open Sans"/>
            </a:endParaRPr>
          </a:p>
          <a:p>
            <a:pPr indent="0" lvl="0" marL="0" rtl="0" algn="l">
              <a:spcBef>
                <a:spcPts val="0"/>
              </a:spcBef>
              <a:spcAft>
                <a:spcPts val="0"/>
              </a:spcAft>
              <a:buNone/>
            </a:pPr>
            <a:r>
              <a:rPr lang="en" u="sng">
                <a:solidFill>
                  <a:schemeClr val="hlink"/>
                </a:solidFill>
                <a:hlinkClick r:id="rId5"/>
              </a:rPr>
              <a:t>https://reactnavigation.org/docs/hello-react-navigation/</a:t>
            </a:r>
            <a:endParaRPr/>
          </a:p>
          <a:p>
            <a:pPr indent="-317500" lvl="0" marL="457200" rtl="0" algn="l">
              <a:spcBef>
                <a:spcPts val="0"/>
              </a:spcBef>
              <a:spcAft>
                <a:spcPts val="0"/>
              </a:spcAft>
              <a:buSzPts val="1400"/>
              <a:buChar char="-"/>
            </a:pPr>
            <a:r>
              <a:rPr lang="en"/>
              <a:t>Mettre un bouton dans Home/index.tsx qui </a:t>
            </a:r>
            <a:r>
              <a:rPr lang="en"/>
              <a:t>redirige</a:t>
            </a:r>
            <a:r>
              <a:rPr lang="en"/>
              <a:t> vers une page Detail/index.tsx</a:t>
            </a:r>
            <a:endParaRPr/>
          </a:p>
        </p:txBody>
      </p:sp>
      <p:sp>
        <p:nvSpPr>
          <p:cNvPr id="587" name="Google Shape;587;p57"/>
          <p:cNvSpPr txBox="1"/>
          <p:nvPr/>
        </p:nvSpPr>
        <p:spPr>
          <a:xfrm>
            <a:off x="-44900" y="47895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 </a:t>
            </a:r>
            <a:r>
              <a:rPr i="1" lang="en" sz="1100" u="sng">
                <a:solidFill>
                  <a:schemeClr val="accent1"/>
                </a:solidFill>
                <a:latin typeface="Open Sans"/>
                <a:ea typeface="Open Sans"/>
                <a:cs typeface="Open Sans"/>
                <a:sym typeface="Open Sans"/>
                <a:hlinkClick r:id="rId6">
                  <a:extLst>
                    <a:ext uri="{A12FA001-AC4F-418D-AE19-62706E023703}">
                      <ahyp:hlinkClr val="tx"/>
                    </a:ext>
                  </a:extLst>
                </a:hlinkClick>
              </a:rPr>
              <a:t>https://docs.expo.dev</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
        <p:nvSpPr>
          <p:cNvPr id="588" name="Google Shape;588;p57"/>
          <p:cNvSpPr txBox="1"/>
          <p:nvPr/>
        </p:nvSpPr>
        <p:spPr>
          <a:xfrm>
            <a:off x="-17819" y="45609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 </a:t>
            </a:r>
            <a:r>
              <a:rPr i="1" lang="en" sz="1100" u="sng">
                <a:solidFill>
                  <a:schemeClr val="accent1"/>
                </a:solidFill>
                <a:latin typeface="Open Sans"/>
                <a:ea typeface="Open Sans"/>
                <a:cs typeface="Open Sans"/>
                <a:sym typeface="Open Sans"/>
                <a:hlinkClick r:id="rId7">
                  <a:extLst>
                    <a:ext uri="{A12FA001-AC4F-418D-AE19-62706E023703}">
                      <ahyp:hlinkClr val="tx"/>
                    </a:ext>
                  </a:extLst>
                </a:hlinkClick>
              </a:rPr>
              <a:t>https://reactnative.dev</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8"/>
          <p:cNvSpPr/>
          <p:nvPr/>
        </p:nvSpPr>
        <p:spPr>
          <a:xfrm>
            <a:off x="1199925" y="4210225"/>
            <a:ext cx="3312000" cy="3387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8"/>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Ionic</a:t>
            </a:r>
            <a:endParaRPr b="1" sz="1700">
              <a:latin typeface="Open Sans"/>
              <a:ea typeface="Open Sans"/>
              <a:cs typeface="Open Sans"/>
              <a:sym typeface="Open Sans"/>
            </a:endParaRPr>
          </a:p>
        </p:txBody>
      </p:sp>
      <p:sp>
        <p:nvSpPr>
          <p:cNvPr id="595" name="Google Shape;595;p58"/>
          <p:cNvSpPr txBox="1"/>
          <p:nvPr/>
        </p:nvSpPr>
        <p:spPr>
          <a:xfrm>
            <a:off x="7556475" y="59700"/>
            <a:ext cx="161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2"/>
                </a:solidFill>
                <a:latin typeface="Open Sans"/>
                <a:ea typeface="Open Sans"/>
                <a:cs typeface="Open Sans"/>
                <a:sym typeface="Open Sans"/>
              </a:rPr>
              <a:t>Technologie: ReactNative</a:t>
            </a:r>
            <a:endParaRPr i="1" sz="1000">
              <a:solidFill>
                <a:schemeClr val="dk2"/>
              </a:solidFill>
              <a:latin typeface="Open Sans"/>
              <a:ea typeface="Open Sans"/>
              <a:cs typeface="Open Sans"/>
              <a:sym typeface="Open Sans"/>
            </a:endParaRPr>
          </a:p>
        </p:txBody>
      </p:sp>
      <p:sp>
        <p:nvSpPr>
          <p:cNvPr id="596" name="Google Shape;596;p58"/>
          <p:cNvSpPr txBox="1"/>
          <p:nvPr/>
        </p:nvSpPr>
        <p:spPr>
          <a:xfrm>
            <a:off x="205400" y="204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React Native - Exercice</a:t>
            </a:r>
            <a:endParaRPr b="1" u="sng">
              <a:solidFill>
                <a:schemeClr val="lt2"/>
              </a:solidFill>
              <a:latin typeface="Open Sans"/>
              <a:ea typeface="Open Sans"/>
              <a:cs typeface="Open Sans"/>
              <a:sym typeface="Open Sans"/>
            </a:endParaRPr>
          </a:p>
        </p:txBody>
      </p:sp>
      <p:pic>
        <p:nvPicPr>
          <p:cNvPr id="597" name="Google Shape;597;p58"/>
          <p:cNvPicPr preferRelativeResize="0"/>
          <p:nvPr/>
        </p:nvPicPr>
        <p:blipFill>
          <a:blip r:embed="rId3">
            <a:alphaModFix/>
          </a:blip>
          <a:stretch>
            <a:fillRect/>
          </a:stretch>
        </p:blipFill>
        <p:spPr>
          <a:xfrm>
            <a:off x="8146779" y="398408"/>
            <a:ext cx="594151" cy="688550"/>
          </a:xfrm>
          <a:prstGeom prst="rect">
            <a:avLst/>
          </a:prstGeom>
          <a:noFill/>
          <a:ln>
            <a:noFill/>
          </a:ln>
        </p:spPr>
      </p:pic>
      <p:sp>
        <p:nvSpPr>
          <p:cNvPr id="598" name="Google Shape;598;p58"/>
          <p:cNvSpPr txBox="1"/>
          <p:nvPr/>
        </p:nvSpPr>
        <p:spPr>
          <a:xfrm>
            <a:off x="168475" y="1726300"/>
            <a:ext cx="6399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Exercice top des meilleurs mangas:</a:t>
            </a:r>
            <a:endParaRPr>
              <a:solidFill>
                <a:schemeClr val="dk2"/>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Afficher les images / titres de la liste se trouvant dans mangas.tsx</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Au moment du clic sur l’image, afficher le </a:t>
            </a:r>
            <a:r>
              <a:rPr lang="en">
                <a:latin typeface="Open Sans"/>
                <a:ea typeface="Open Sans"/>
                <a:cs typeface="Open Sans"/>
                <a:sym typeface="Open Sans"/>
              </a:rPr>
              <a:t>détail</a:t>
            </a:r>
            <a:r>
              <a:rPr lang="en">
                <a:latin typeface="Open Sans"/>
                <a:ea typeface="Open Sans"/>
                <a:cs typeface="Open Sans"/>
                <a:sym typeface="Open Sans"/>
              </a:rPr>
              <a:t> du manga</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Ajouter un bouton qui ouvre le lien du manga</a:t>
            </a:r>
            <a:endParaRPr>
              <a:latin typeface="Open Sans"/>
              <a:ea typeface="Open Sans"/>
              <a:cs typeface="Open Sans"/>
              <a:sym typeface="Open Sans"/>
            </a:endParaRPr>
          </a:p>
        </p:txBody>
      </p:sp>
      <p:sp>
        <p:nvSpPr>
          <p:cNvPr id="599" name="Google Shape;599;p58"/>
          <p:cNvSpPr txBox="1"/>
          <p:nvPr/>
        </p:nvSpPr>
        <p:spPr>
          <a:xfrm>
            <a:off x="-44900" y="47895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 </a:t>
            </a:r>
            <a:r>
              <a:rPr i="1" lang="en" sz="1100" u="sng">
                <a:solidFill>
                  <a:schemeClr val="accent1"/>
                </a:solidFill>
                <a:latin typeface="Open Sans"/>
                <a:ea typeface="Open Sans"/>
                <a:cs typeface="Open Sans"/>
                <a:sym typeface="Open Sans"/>
                <a:hlinkClick r:id="rId4">
                  <a:extLst>
                    <a:ext uri="{A12FA001-AC4F-418D-AE19-62706E023703}">
                      <ahyp:hlinkClr val="tx"/>
                    </a:ext>
                  </a:extLst>
                </a:hlinkClick>
              </a:rPr>
              <a:t>https://docs.expo.dev</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
        <p:nvSpPr>
          <p:cNvPr id="600" name="Google Shape;600;p58"/>
          <p:cNvSpPr txBox="1"/>
          <p:nvPr/>
        </p:nvSpPr>
        <p:spPr>
          <a:xfrm>
            <a:off x="-17819" y="45609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 </a:t>
            </a:r>
            <a:r>
              <a:rPr i="1" lang="en" sz="1100" u="sng">
                <a:solidFill>
                  <a:schemeClr val="accent1"/>
                </a:solidFill>
                <a:latin typeface="Open Sans"/>
                <a:ea typeface="Open Sans"/>
                <a:cs typeface="Open Sans"/>
                <a:sym typeface="Open Sans"/>
                <a:hlinkClick r:id="rId5">
                  <a:extLst>
                    <a:ext uri="{A12FA001-AC4F-418D-AE19-62706E023703}">
                      <ahyp:hlinkClr val="tx"/>
                    </a:ext>
                  </a:extLst>
                </a:hlinkClick>
              </a:rPr>
              <a:t>https://reactnative.dev</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
        <p:nvSpPr>
          <p:cNvPr id="601" name="Google Shape;601;p58"/>
          <p:cNvSpPr txBox="1"/>
          <p:nvPr/>
        </p:nvSpPr>
        <p:spPr>
          <a:xfrm>
            <a:off x="133375" y="2698600"/>
            <a:ext cx="7838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Liens d’aide:</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u="sng">
                <a:solidFill>
                  <a:schemeClr val="hlink"/>
                </a:solidFill>
                <a:hlinkClick r:id="rId6"/>
              </a:rPr>
              <a:t>https://reactnative.dev/docs/scrollview</a:t>
            </a:r>
            <a:endParaRPr/>
          </a:p>
          <a:p>
            <a:pPr indent="0" lvl="0" marL="0" rtl="0" algn="l">
              <a:spcBef>
                <a:spcPts val="0"/>
              </a:spcBef>
              <a:spcAft>
                <a:spcPts val="0"/>
              </a:spcAft>
              <a:buNone/>
            </a:pPr>
            <a:r>
              <a:rPr lang="en" u="sng">
                <a:solidFill>
                  <a:schemeClr val="hlink"/>
                </a:solidFill>
                <a:hlinkClick r:id="rId7"/>
              </a:rPr>
              <a:t>https://reactnative.dev/docs/text</a:t>
            </a:r>
            <a:r>
              <a:rPr lang="en"/>
              <a:t>  </a:t>
            </a:r>
            <a:endParaRPr/>
          </a:p>
          <a:p>
            <a:pPr indent="0" lvl="0" marL="0" rtl="0" algn="l">
              <a:spcBef>
                <a:spcPts val="0"/>
              </a:spcBef>
              <a:spcAft>
                <a:spcPts val="0"/>
              </a:spcAft>
              <a:buNone/>
            </a:pPr>
            <a:r>
              <a:rPr lang="en" u="sng">
                <a:solidFill>
                  <a:schemeClr val="hlink"/>
                </a:solidFill>
                <a:hlinkClick r:id="rId8"/>
              </a:rPr>
              <a:t>https://reactnavigation.org/docs/params</a:t>
            </a:r>
            <a:endParaRPr/>
          </a:p>
          <a:p>
            <a:pPr indent="0" lvl="0" marL="0" rtl="0" algn="l">
              <a:spcBef>
                <a:spcPts val="0"/>
              </a:spcBef>
              <a:spcAft>
                <a:spcPts val="0"/>
              </a:spcAft>
              <a:buNone/>
            </a:pPr>
            <a:r>
              <a:rPr lang="en" u="sng">
                <a:solidFill>
                  <a:schemeClr val="hlink"/>
                </a:solidFill>
                <a:hlinkClick r:id="rId9"/>
              </a:rPr>
              <a:t>https://docs.expo.dev/versions/latest/sdk/webview/</a:t>
            </a:r>
            <a:r>
              <a:rPr lang="en"/>
              <a:t>  </a:t>
            </a:r>
            <a:endParaRPr/>
          </a:p>
        </p:txBody>
      </p:sp>
      <p:sp>
        <p:nvSpPr>
          <p:cNvPr id="602" name="Google Shape;602;p58"/>
          <p:cNvSpPr txBox="1"/>
          <p:nvPr/>
        </p:nvSpPr>
        <p:spPr>
          <a:xfrm>
            <a:off x="162375" y="659575"/>
            <a:ext cx="7907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Se mettre à jour:</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rgbClr val="1E1E1E"/>
                </a:solidFill>
                <a:latin typeface="Open Sans"/>
                <a:ea typeface="Open Sans"/>
                <a:cs typeface="Open Sans"/>
                <a:sym typeface="Open Sans"/>
              </a:rPr>
              <a:t>	$ </a:t>
            </a:r>
            <a:r>
              <a:rPr lang="en">
                <a:solidFill>
                  <a:srgbClr val="1E1E1E"/>
                </a:solidFill>
                <a:latin typeface="Open Sans"/>
                <a:ea typeface="Open Sans"/>
                <a:cs typeface="Open Sans"/>
                <a:sym typeface="Open Sans"/>
              </a:rPr>
              <a:t>git clone --branch 11.InitReactNative https://github.com/poohia/YnovDevWebMobile.git myFirstReactApp</a:t>
            </a:r>
            <a:endParaRPr>
              <a:solidFill>
                <a:srgbClr val="1E1E1E"/>
              </a:solidFill>
              <a:latin typeface="Open Sans"/>
              <a:ea typeface="Open Sans"/>
              <a:cs typeface="Open Sans"/>
              <a:sym typeface="Open Sans"/>
            </a:endParaRPr>
          </a:p>
          <a:p>
            <a:pPr indent="0" lvl="0" marL="0" rtl="0" algn="l">
              <a:spcBef>
                <a:spcPts val="0"/>
              </a:spcBef>
              <a:spcAft>
                <a:spcPts val="0"/>
              </a:spcAft>
              <a:buNone/>
            </a:pPr>
            <a:r>
              <a:rPr lang="en">
                <a:solidFill>
                  <a:srgbClr val="1E1E1E"/>
                </a:solidFill>
                <a:latin typeface="Open Sans"/>
                <a:ea typeface="Open Sans"/>
                <a:cs typeface="Open Sans"/>
                <a:sym typeface="Open Sans"/>
              </a:rPr>
              <a:t>         $ cd MyFirstReactApp; npm install</a:t>
            </a:r>
            <a:endParaRPr>
              <a:solidFill>
                <a:srgbClr val="1E1E1E"/>
              </a:solidFill>
              <a:latin typeface="Open Sans"/>
              <a:ea typeface="Open Sans"/>
              <a:cs typeface="Open Sans"/>
              <a:sym typeface="Open Sans"/>
            </a:endParaRPr>
          </a:p>
        </p:txBody>
      </p:sp>
      <p:sp>
        <p:nvSpPr>
          <p:cNvPr id="603" name="Google Shape;603;p58"/>
          <p:cNvSpPr txBox="1"/>
          <p:nvPr/>
        </p:nvSpPr>
        <p:spPr>
          <a:xfrm>
            <a:off x="273675" y="3957625"/>
            <a:ext cx="594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Solution:</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		</a:t>
            </a:r>
            <a:r>
              <a:rPr lang="en">
                <a:solidFill>
                  <a:schemeClr val="lt1"/>
                </a:solidFill>
                <a:latin typeface="Open Sans"/>
                <a:ea typeface="Open Sans"/>
                <a:cs typeface="Open Sans"/>
                <a:sym typeface="Open Sans"/>
              </a:rPr>
              <a:t>$ git checkout 12.ReactNativeSoluce</a:t>
            </a:r>
            <a:endParaRPr>
              <a:solidFill>
                <a:schemeClr val="lt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9"/>
          <p:cNvSpPr txBox="1"/>
          <p:nvPr/>
        </p:nvSpPr>
        <p:spPr>
          <a:xfrm>
            <a:off x="1747625" y="1921000"/>
            <a:ext cx="5916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lt2"/>
                </a:solidFill>
                <a:latin typeface="Georgia"/>
                <a:ea typeface="Georgia"/>
                <a:cs typeface="Georgia"/>
                <a:sym typeface="Georgia"/>
              </a:rPr>
              <a:t>ReactNatve</a:t>
            </a:r>
            <a:r>
              <a:rPr lang="en" sz="6000">
                <a:solidFill>
                  <a:schemeClr val="lt2"/>
                </a:solidFill>
                <a:latin typeface="Georgia"/>
                <a:ea typeface="Georgia"/>
                <a:cs typeface="Georgia"/>
                <a:sym typeface="Georgia"/>
              </a:rPr>
              <a:t> fin</a:t>
            </a:r>
            <a:endParaRPr sz="6000">
              <a:solidFill>
                <a:schemeClr val="lt2"/>
              </a:solidFill>
              <a:latin typeface="Georgia"/>
              <a:ea typeface="Georgia"/>
              <a:cs typeface="Georgia"/>
              <a:sym typeface="Georgia"/>
            </a:endParaRPr>
          </a:p>
        </p:txBody>
      </p:sp>
      <p:pic>
        <p:nvPicPr>
          <p:cNvPr id="609" name="Google Shape;609;p59"/>
          <p:cNvPicPr preferRelativeResize="0"/>
          <p:nvPr/>
        </p:nvPicPr>
        <p:blipFill>
          <a:blip r:embed="rId3">
            <a:alphaModFix/>
          </a:blip>
          <a:stretch>
            <a:fillRect/>
          </a:stretch>
        </p:blipFill>
        <p:spPr>
          <a:xfrm>
            <a:off x="90475" y="2027525"/>
            <a:ext cx="895150" cy="895150"/>
          </a:xfrm>
          <a:prstGeom prst="rect">
            <a:avLst/>
          </a:prstGeom>
          <a:noFill/>
          <a:ln>
            <a:noFill/>
          </a:ln>
        </p:spPr>
      </p:pic>
      <p:pic>
        <p:nvPicPr>
          <p:cNvPr id="610" name="Google Shape;610;p59"/>
          <p:cNvPicPr preferRelativeResize="0"/>
          <p:nvPr/>
        </p:nvPicPr>
        <p:blipFill>
          <a:blip r:embed="rId3">
            <a:alphaModFix/>
          </a:blip>
          <a:stretch>
            <a:fillRect/>
          </a:stretch>
        </p:blipFill>
        <p:spPr>
          <a:xfrm>
            <a:off x="8210925" y="2124175"/>
            <a:ext cx="895150" cy="895150"/>
          </a:xfrm>
          <a:prstGeom prst="rect">
            <a:avLst/>
          </a:prstGeom>
          <a:noFill/>
          <a:ln>
            <a:noFill/>
          </a:ln>
        </p:spPr>
      </p:pic>
      <p:sp>
        <p:nvSpPr>
          <p:cNvPr id="611" name="Google Shape;611;p59"/>
          <p:cNvSpPr txBox="1"/>
          <p:nvPr/>
        </p:nvSpPr>
        <p:spPr>
          <a:xfrm>
            <a:off x="769550" y="4279700"/>
            <a:ext cx="7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AZOULAY Jordan - </a:t>
            </a:r>
            <a:r>
              <a:rPr lang="en" u="sng">
                <a:solidFill>
                  <a:schemeClr val="hlink"/>
                </a:solidFill>
                <a:hlinkClick r:id="rId4"/>
              </a:rPr>
              <a:t>https://www.linkedin.com/in/jordan-azoulay/</a:t>
            </a:r>
            <a:r>
              <a:rPr lang="en"/>
              <a:t> </a:t>
            </a:r>
            <a:endParaRPr>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0"/>
          <p:cNvSpPr txBox="1"/>
          <p:nvPr/>
        </p:nvSpPr>
        <p:spPr>
          <a:xfrm>
            <a:off x="2795800" y="1866025"/>
            <a:ext cx="401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lt2"/>
                </a:solidFill>
                <a:latin typeface="Georgia"/>
                <a:ea typeface="Georgia"/>
                <a:cs typeface="Georgia"/>
                <a:sym typeface="Georgia"/>
              </a:rPr>
              <a:t>Questions?</a:t>
            </a:r>
            <a:endParaRPr sz="6000">
              <a:solidFill>
                <a:schemeClr val="lt2"/>
              </a:solidFill>
              <a:latin typeface="Georgia"/>
              <a:ea typeface="Georgia"/>
              <a:cs typeface="Georgia"/>
              <a:sym typeface="Georgia"/>
            </a:endParaRPr>
          </a:p>
        </p:txBody>
      </p:sp>
      <p:sp>
        <p:nvSpPr>
          <p:cNvPr id="617" name="Google Shape;617;p60"/>
          <p:cNvSpPr txBox="1"/>
          <p:nvPr/>
        </p:nvSpPr>
        <p:spPr>
          <a:xfrm>
            <a:off x="769550" y="4279700"/>
            <a:ext cx="7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AZOULAY Jordan - </a:t>
            </a:r>
            <a:r>
              <a:rPr lang="en" u="sng">
                <a:solidFill>
                  <a:schemeClr val="hlink"/>
                </a:solidFill>
                <a:hlinkClick r:id="rId3"/>
              </a:rPr>
              <a:t>https://www.linkedin.com/in/jordan-azoulay/</a:t>
            </a:r>
            <a:r>
              <a:rPr lang="en"/>
              <a:t> </a:t>
            </a:r>
            <a:endParaRPr>
              <a:latin typeface="Georgia"/>
              <a:ea typeface="Georgia"/>
              <a:cs typeface="Georgia"/>
              <a:sym typeface="Georg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1"/>
          <p:cNvSpPr txBox="1"/>
          <p:nvPr/>
        </p:nvSpPr>
        <p:spPr>
          <a:xfrm>
            <a:off x="1633650" y="1824425"/>
            <a:ext cx="633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lt2"/>
                </a:solidFill>
                <a:latin typeface="Georgia"/>
                <a:ea typeface="Georgia"/>
                <a:cs typeface="Georgia"/>
                <a:sym typeface="Georgia"/>
              </a:rPr>
              <a:t>Projet Final noté</a:t>
            </a:r>
            <a:endParaRPr sz="6000">
              <a:solidFill>
                <a:schemeClr val="lt2"/>
              </a:solidFill>
              <a:latin typeface="Georgia"/>
              <a:ea typeface="Georgia"/>
              <a:cs typeface="Georgia"/>
              <a:sym typeface="Georgia"/>
            </a:endParaRPr>
          </a:p>
        </p:txBody>
      </p:sp>
      <p:sp>
        <p:nvSpPr>
          <p:cNvPr id="623" name="Google Shape;623;p61"/>
          <p:cNvSpPr txBox="1"/>
          <p:nvPr/>
        </p:nvSpPr>
        <p:spPr>
          <a:xfrm>
            <a:off x="769550" y="4279700"/>
            <a:ext cx="7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AZOULAY Jordan - </a:t>
            </a:r>
            <a:r>
              <a:rPr lang="en" u="sng">
                <a:solidFill>
                  <a:schemeClr val="hlink"/>
                </a:solidFill>
                <a:hlinkClick r:id="rId3"/>
              </a:rPr>
              <a:t>https://www.linkedin.com/in/jordan-azoulay/</a:t>
            </a:r>
            <a:r>
              <a:rPr lang="en"/>
              <a:t> </a:t>
            </a:r>
            <a:endParaRPr>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nvSpPr>
        <p:spPr>
          <a:xfrm>
            <a:off x="-6400" y="282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Environnement de travail</a:t>
            </a:r>
            <a:endParaRPr b="1" sz="1700">
              <a:latin typeface="Open Sans"/>
              <a:ea typeface="Open Sans"/>
              <a:cs typeface="Open Sans"/>
              <a:sym typeface="Open Sans"/>
            </a:endParaRPr>
          </a:p>
        </p:txBody>
      </p:sp>
      <p:sp>
        <p:nvSpPr>
          <p:cNvPr id="106" name="Google Shape;106;p17"/>
          <p:cNvSpPr txBox="1"/>
          <p:nvPr/>
        </p:nvSpPr>
        <p:spPr>
          <a:xfrm>
            <a:off x="174250" y="4284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Software - Hardware </a:t>
            </a:r>
            <a:r>
              <a:rPr b="1" lang="en" u="sng">
                <a:solidFill>
                  <a:schemeClr val="lt2"/>
                </a:solidFill>
                <a:latin typeface="Open Sans"/>
                <a:ea typeface="Open Sans"/>
                <a:cs typeface="Open Sans"/>
                <a:sym typeface="Open Sans"/>
              </a:rPr>
              <a:t>requis</a:t>
            </a:r>
            <a:endParaRPr b="1" u="sng">
              <a:solidFill>
                <a:schemeClr val="lt2"/>
              </a:solidFill>
              <a:latin typeface="Open Sans"/>
              <a:ea typeface="Open Sans"/>
              <a:cs typeface="Open Sans"/>
              <a:sym typeface="Open Sans"/>
            </a:endParaRPr>
          </a:p>
        </p:txBody>
      </p:sp>
      <p:sp>
        <p:nvSpPr>
          <p:cNvPr id="107" name="Google Shape;107;p17"/>
          <p:cNvSpPr txBox="1"/>
          <p:nvPr/>
        </p:nvSpPr>
        <p:spPr>
          <a:xfrm>
            <a:off x="268450" y="664275"/>
            <a:ext cx="31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2"/>
                </a:solidFill>
                <a:latin typeface="Open Sans"/>
                <a:ea typeface="Open Sans"/>
                <a:cs typeface="Open Sans"/>
                <a:sym typeface="Open Sans"/>
              </a:rPr>
              <a:t>Logiciel éditeur de code</a:t>
            </a:r>
            <a:endParaRPr i="1">
              <a:solidFill>
                <a:schemeClr val="dk2"/>
              </a:solidFill>
              <a:latin typeface="Open Sans"/>
              <a:ea typeface="Open Sans"/>
              <a:cs typeface="Open Sans"/>
              <a:sym typeface="Open Sans"/>
            </a:endParaRPr>
          </a:p>
        </p:txBody>
      </p:sp>
      <p:grpSp>
        <p:nvGrpSpPr>
          <p:cNvPr id="108" name="Google Shape;108;p17"/>
          <p:cNvGrpSpPr/>
          <p:nvPr/>
        </p:nvGrpSpPr>
        <p:grpSpPr>
          <a:xfrm>
            <a:off x="298400" y="1557675"/>
            <a:ext cx="2013750" cy="1936500"/>
            <a:chOff x="298400" y="1557675"/>
            <a:chExt cx="2013750" cy="1936500"/>
          </a:xfrm>
        </p:grpSpPr>
        <p:sp>
          <p:nvSpPr>
            <p:cNvPr id="109" name="Google Shape;109;p17"/>
            <p:cNvSpPr txBox="1"/>
            <p:nvPr/>
          </p:nvSpPr>
          <p:spPr>
            <a:xfrm>
              <a:off x="311450" y="2693775"/>
              <a:ext cx="2000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Open Sans"/>
                  <a:ea typeface="Open Sans"/>
                  <a:cs typeface="Open Sans"/>
                  <a:sym typeface="Open Sans"/>
                  <a:hlinkClick r:id="rId3"/>
                </a:rPr>
                <a:t>Téléchargement</a:t>
              </a:r>
              <a:endParaRPr sz="1000" u="sng">
                <a:solidFill>
                  <a:schemeClr val="accent5"/>
                </a:solidFill>
                <a:latin typeface="Open Sans"/>
                <a:ea typeface="Open Sans"/>
                <a:cs typeface="Open Sans"/>
                <a:sym typeface="Open Sans"/>
              </a:endParaRPr>
            </a:p>
            <a:p>
              <a:pPr indent="0" lvl="0" marL="0" rtl="0" algn="l">
                <a:spcBef>
                  <a:spcPts val="0"/>
                </a:spcBef>
                <a:spcAft>
                  <a:spcPts val="0"/>
                </a:spcAft>
                <a:buNone/>
              </a:pPr>
              <a:r>
                <a:t/>
              </a:r>
              <a:endParaRPr sz="1000" u="sng">
                <a:solidFill>
                  <a:schemeClr val="accent5"/>
                </a:solidFill>
                <a:latin typeface="Open Sans"/>
                <a:ea typeface="Open Sans"/>
                <a:cs typeface="Open Sans"/>
                <a:sym typeface="Open Sans"/>
              </a:endParaRPr>
            </a:p>
            <a:p>
              <a:pPr indent="0" lvl="0" marL="0" rtl="0" algn="l">
                <a:spcBef>
                  <a:spcPts val="0"/>
                </a:spcBef>
                <a:spcAft>
                  <a:spcPts val="0"/>
                </a:spcAft>
                <a:buNone/>
              </a:pPr>
              <a:r>
                <a:rPr lang="en" sz="1000">
                  <a:solidFill>
                    <a:schemeClr val="accent5"/>
                  </a:solidFill>
                  <a:latin typeface="Open Sans"/>
                  <a:ea typeface="Open Sans"/>
                  <a:cs typeface="Open Sans"/>
                  <a:sym typeface="Open Sans"/>
                </a:rPr>
                <a:t>ça sera mon choix - </a:t>
              </a:r>
              <a:r>
                <a:rPr lang="en" sz="1000" u="sng">
                  <a:solidFill>
                    <a:schemeClr val="hlink"/>
                  </a:solidFill>
                  <a:latin typeface="Open Sans"/>
                  <a:ea typeface="Open Sans"/>
                  <a:cs typeface="Open Sans"/>
                  <a:sym typeface="Open Sans"/>
                  <a:hlinkClick action="ppaction://hlinksldjump" r:id="rId4"/>
                </a:rPr>
                <a:t>Voir Annexe</a:t>
              </a:r>
              <a:endParaRPr sz="1000" u="sng">
                <a:solidFill>
                  <a:schemeClr val="accent5"/>
                </a:solidFill>
                <a:latin typeface="Open Sans"/>
                <a:ea typeface="Open Sans"/>
                <a:cs typeface="Open Sans"/>
                <a:sym typeface="Open Sans"/>
              </a:endParaRPr>
            </a:p>
          </p:txBody>
        </p:sp>
        <p:pic>
          <p:nvPicPr>
            <p:cNvPr id="110" name="Google Shape;110;p17"/>
            <p:cNvPicPr preferRelativeResize="0"/>
            <p:nvPr/>
          </p:nvPicPr>
          <p:blipFill>
            <a:blip r:embed="rId5">
              <a:alphaModFix/>
            </a:blip>
            <a:stretch>
              <a:fillRect/>
            </a:stretch>
          </p:blipFill>
          <p:spPr>
            <a:xfrm>
              <a:off x="298400" y="1557675"/>
              <a:ext cx="1170000" cy="1170000"/>
            </a:xfrm>
            <a:prstGeom prst="rect">
              <a:avLst/>
            </a:prstGeom>
            <a:noFill/>
            <a:ln>
              <a:noFill/>
            </a:ln>
          </p:spPr>
        </p:pic>
      </p:grpSp>
      <p:grpSp>
        <p:nvGrpSpPr>
          <p:cNvPr id="111" name="Google Shape;111;p17"/>
          <p:cNvGrpSpPr/>
          <p:nvPr/>
        </p:nvGrpSpPr>
        <p:grpSpPr>
          <a:xfrm>
            <a:off x="3787075" y="1543813"/>
            <a:ext cx="1818300" cy="1719513"/>
            <a:chOff x="3787075" y="1543813"/>
            <a:chExt cx="1818300" cy="1719513"/>
          </a:xfrm>
        </p:grpSpPr>
        <p:sp>
          <p:nvSpPr>
            <p:cNvPr id="112" name="Google Shape;112;p17"/>
            <p:cNvSpPr txBox="1"/>
            <p:nvPr/>
          </p:nvSpPr>
          <p:spPr>
            <a:xfrm>
              <a:off x="3787075" y="2924625"/>
              <a:ext cx="181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Open Sans"/>
                  <a:ea typeface="Open Sans"/>
                  <a:cs typeface="Open Sans"/>
                  <a:sym typeface="Open Sans"/>
                  <a:hlinkClick r:id="rId6"/>
                </a:rPr>
                <a:t>Téléchargement</a:t>
              </a:r>
              <a:r>
                <a:rPr lang="en" sz="1000">
                  <a:solidFill>
                    <a:schemeClr val="accent5"/>
                  </a:solidFill>
                  <a:latin typeface="Open Sans"/>
                  <a:ea typeface="Open Sans"/>
                  <a:cs typeface="Open Sans"/>
                  <a:sym typeface="Open Sans"/>
                </a:rPr>
                <a:t> - Not Free</a:t>
              </a:r>
              <a:endParaRPr sz="1000">
                <a:solidFill>
                  <a:schemeClr val="accent5"/>
                </a:solidFill>
                <a:latin typeface="Open Sans"/>
                <a:ea typeface="Open Sans"/>
                <a:cs typeface="Open Sans"/>
                <a:sym typeface="Open Sans"/>
              </a:endParaRPr>
            </a:p>
          </p:txBody>
        </p:sp>
        <p:pic>
          <p:nvPicPr>
            <p:cNvPr id="113" name="Google Shape;113;p17" title="Webstorm"/>
            <p:cNvPicPr preferRelativeResize="0"/>
            <p:nvPr/>
          </p:nvPicPr>
          <p:blipFill>
            <a:blip r:embed="rId7">
              <a:alphaModFix/>
            </a:blip>
            <a:stretch>
              <a:fillRect/>
            </a:stretch>
          </p:blipFill>
          <p:spPr>
            <a:xfrm>
              <a:off x="3886638" y="1543813"/>
              <a:ext cx="1370724" cy="1370724"/>
            </a:xfrm>
            <a:prstGeom prst="rect">
              <a:avLst/>
            </a:prstGeom>
            <a:noFill/>
            <a:ln>
              <a:noFill/>
            </a:ln>
          </p:spPr>
        </p:pic>
      </p:grpSp>
      <p:sp>
        <p:nvSpPr>
          <p:cNvPr id="114" name="Google Shape;114;p17"/>
          <p:cNvSpPr txBox="1"/>
          <p:nvPr/>
        </p:nvSpPr>
        <p:spPr>
          <a:xfrm>
            <a:off x="-76200" y="4775800"/>
            <a:ext cx="311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u="sng">
                <a:solidFill>
                  <a:schemeClr val="accent1"/>
                </a:solidFill>
                <a:latin typeface="Open Sans"/>
                <a:ea typeface="Open Sans"/>
                <a:cs typeface="Open Sans"/>
                <a:sym typeface="Open Sans"/>
              </a:rPr>
              <a:t>/!\ </a:t>
            </a:r>
            <a:r>
              <a:rPr i="1" lang="en" sz="1100" u="sng">
                <a:solidFill>
                  <a:schemeClr val="accent1"/>
                </a:solidFill>
                <a:latin typeface="Open Sans"/>
                <a:ea typeface="Open Sans"/>
                <a:cs typeface="Open Sans"/>
                <a:sym typeface="Open Sans"/>
              </a:rPr>
              <a:t>Choisissez</a:t>
            </a:r>
            <a:r>
              <a:rPr i="1" lang="en" sz="1100" u="sng">
                <a:solidFill>
                  <a:schemeClr val="accent1"/>
                </a:solidFill>
                <a:latin typeface="Open Sans"/>
                <a:ea typeface="Open Sans"/>
                <a:cs typeface="Open Sans"/>
                <a:sym typeface="Open Sans"/>
              </a:rPr>
              <a:t> votre propre logiciel /!\</a:t>
            </a:r>
            <a:endParaRPr i="1" sz="1100" u="sng">
              <a:solidFill>
                <a:schemeClr val="accent1"/>
              </a:solidFill>
              <a:latin typeface="Open Sans"/>
              <a:ea typeface="Open Sans"/>
              <a:cs typeface="Open Sans"/>
              <a:sym typeface="Open Sans"/>
            </a:endParaRPr>
          </a:p>
        </p:txBody>
      </p:sp>
      <p:grpSp>
        <p:nvGrpSpPr>
          <p:cNvPr id="115" name="Google Shape;115;p17"/>
          <p:cNvGrpSpPr/>
          <p:nvPr/>
        </p:nvGrpSpPr>
        <p:grpSpPr>
          <a:xfrm>
            <a:off x="7080300" y="1425875"/>
            <a:ext cx="1754250" cy="2001225"/>
            <a:chOff x="7080300" y="1425875"/>
            <a:chExt cx="1754250" cy="2001225"/>
          </a:xfrm>
        </p:grpSpPr>
        <p:sp>
          <p:nvSpPr>
            <p:cNvPr id="116" name="Google Shape;116;p17">
              <a:hlinkClick r:id="rId8"/>
            </p:cNvPr>
            <p:cNvSpPr txBox="1"/>
            <p:nvPr/>
          </p:nvSpPr>
          <p:spPr>
            <a:xfrm>
              <a:off x="7497825" y="3088400"/>
              <a:ext cx="11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accent5"/>
                  </a:solidFill>
                  <a:latin typeface="Open Sans"/>
                  <a:ea typeface="Open Sans"/>
                  <a:cs typeface="Open Sans"/>
                  <a:sym typeface="Open Sans"/>
                </a:rPr>
                <a:t>Téléchargement</a:t>
              </a:r>
              <a:endParaRPr sz="1000" u="sng">
                <a:solidFill>
                  <a:schemeClr val="accent5"/>
                </a:solidFill>
                <a:latin typeface="Open Sans"/>
                <a:ea typeface="Open Sans"/>
                <a:cs typeface="Open Sans"/>
                <a:sym typeface="Open Sans"/>
              </a:endParaRPr>
            </a:p>
          </p:txBody>
        </p:sp>
        <p:pic>
          <p:nvPicPr>
            <p:cNvPr id="117" name="Google Shape;117;p17"/>
            <p:cNvPicPr preferRelativeResize="0"/>
            <p:nvPr/>
          </p:nvPicPr>
          <p:blipFill>
            <a:blip r:embed="rId9">
              <a:alphaModFix/>
            </a:blip>
            <a:stretch>
              <a:fillRect/>
            </a:stretch>
          </p:blipFill>
          <p:spPr>
            <a:xfrm>
              <a:off x="7080300" y="1425875"/>
              <a:ext cx="1754250" cy="1606601"/>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2"/>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Projet final</a:t>
            </a:r>
            <a:endParaRPr b="1" sz="1700">
              <a:latin typeface="Open Sans"/>
              <a:ea typeface="Open Sans"/>
              <a:cs typeface="Open Sans"/>
              <a:sym typeface="Open Sans"/>
            </a:endParaRPr>
          </a:p>
        </p:txBody>
      </p:sp>
      <p:sp>
        <p:nvSpPr>
          <p:cNvPr id="629" name="Google Shape;629;p62"/>
          <p:cNvSpPr txBox="1"/>
          <p:nvPr/>
        </p:nvSpPr>
        <p:spPr>
          <a:xfrm>
            <a:off x="141350" y="2104100"/>
            <a:ext cx="4777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Faire une application mobile seul ou à plusieurs:</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Créer un projet Github</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Github de votre projet -&gt; Dans Projects -&gt; Create a project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Faire des tickets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Dans l’idéal faites des wireframes (optionnel)</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Vous avez le choix du Framework Mobile parmi ceux vus précédemment avec le Framework JS de votre choix</a:t>
            </a:r>
            <a:endParaRPr>
              <a:latin typeface="Open Sans"/>
              <a:ea typeface="Open Sans"/>
              <a:cs typeface="Open Sans"/>
              <a:sym typeface="Open Sans"/>
            </a:endParaRPr>
          </a:p>
          <a:p>
            <a:pPr indent="0" lvl="0" marL="0" rtl="0" algn="l">
              <a:spcBef>
                <a:spcPts val="0"/>
              </a:spcBef>
              <a:spcAft>
                <a:spcPts val="0"/>
              </a:spcAft>
              <a:buNone/>
            </a:pPr>
            <a:br>
              <a:rPr lang="en">
                <a:latin typeface="Open Sans"/>
                <a:ea typeface="Open Sans"/>
                <a:cs typeface="Open Sans"/>
                <a:sym typeface="Open Sans"/>
              </a:rPr>
            </a:br>
            <a:endParaRPr>
              <a:latin typeface="Open Sans"/>
              <a:ea typeface="Open Sans"/>
              <a:cs typeface="Open Sans"/>
              <a:sym typeface="Open Sans"/>
            </a:endParaRPr>
          </a:p>
        </p:txBody>
      </p:sp>
      <p:pic>
        <p:nvPicPr>
          <p:cNvPr id="630" name="Google Shape;630;p62"/>
          <p:cNvPicPr preferRelativeResize="0"/>
          <p:nvPr/>
        </p:nvPicPr>
        <p:blipFill>
          <a:blip r:embed="rId3">
            <a:alphaModFix/>
          </a:blip>
          <a:stretch>
            <a:fillRect/>
          </a:stretch>
        </p:blipFill>
        <p:spPr>
          <a:xfrm>
            <a:off x="685475" y="398400"/>
            <a:ext cx="1784525" cy="1340400"/>
          </a:xfrm>
          <a:prstGeom prst="rect">
            <a:avLst/>
          </a:prstGeom>
          <a:noFill/>
          <a:ln>
            <a:noFill/>
          </a:ln>
        </p:spPr>
      </p:pic>
      <p:sp>
        <p:nvSpPr>
          <p:cNvPr id="631" name="Google Shape;631;p62"/>
          <p:cNvSpPr txBox="1"/>
          <p:nvPr/>
        </p:nvSpPr>
        <p:spPr>
          <a:xfrm>
            <a:off x="3424325" y="353950"/>
            <a:ext cx="5719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Utilisation de github   ………………………………………………... 5pts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Application affichable sur Android ou Ios	……………...  5pts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L’application correspond à l'énoncé et fonctionne …...  5 pts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Faire un deeplink  ……………………………………………………..   2 pts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Initiative ……………………………………………………………………..  3pts</a:t>
            </a:r>
            <a:endParaRPr>
              <a:latin typeface="Open Sans"/>
              <a:ea typeface="Open Sans"/>
              <a:cs typeface="Open Sans"/>
              <a:sym typeface="Open Sans"/>
            </a:endParaRPr>
          </a:p>
        </p:txBody>
      </p:sp>
      <p:sp>
        <p:nvSpPr>
          <p:cNvPr id="632" name="Google Shape;632;p62"/>
          <p:cNvSpPr txBox="1"/>
          <p:nvPr/>
        </p:nvSpPr>
        <p:spPr>
          <a:xfrm>
            <a:off x="3914100" y="-46250"/>
            <a:ext cx="22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Grille de note:</a:t>
            </a:r>
            <a:endParaRPr>
              <a:solidFill>
                <a:schemeClr val="dk2"/>
              </a:solidFill>
              <a:latin typeface="Open Sans"/>
              <a:ea typeface="Open Sans"/>
              <a:cs typeface="Open Sans"/>
              <a:sym typeface="Open Sans"/>
            </a:endParaRPr>
          </a:p>
        </p:txBody>
      </p:sp>
      <p:sp>
        <p:nvSpPr>
          <p:cNvPr id="633" name="Google Shape;633;p62"/>
          <p:cNvSpPr txBox="1"/>
          <p:nvPr/>
        </p:nvSpPr>
        <p:spPr>
          <a:xfrm>
            <a:off x="5613625" y="2104100"/>
            <a:ext cx="3143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L’application doit avoir:</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Une icone, un splashscreen</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Un CRUD, une vraie fonctionnalité</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Utiliser un ou plusieurs composants natifs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Un ou plusieurs appels à une API ( Rest/GraphQL/Firebase )</a:t>
            </a:r>
            <a:endParaRPr>
              <a:latin typeface="Open Sans"/>
              <a:ea typeface="Open Sans"/>
              <a:cs typeface="Open Sans"/>
              <a:sym typeface="Open Sans"/>
            </a:endParaRPr>
          </a:p>
        </p:txBody>
      </p:sp>
      <p:sp>
        <p:nvSpPr>
          <p:cNvPr id="634" name="Google Shape;634;p62"/>
          <p:cNvSpPr/>
          <p:nvPr/>
        </p:nvSpPr>
        <p:spPr>
          <a:xfrm>
            <a:off x="-138250" y="-4675"/>
            <a:ext cx="9282300" cy="528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3"/>
          <p:cNvSpPr txBox="1"/>
          <p:nvPr/>
        </p:nvSpPr>
        <p:spPr>
          <a:xfrm>
            <a:off x="1716875" y="1185875"/>
            <a:ext cx="6337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lt2"/>
                </a:solidFill>
                <a:latin typeface="Georgia"/>
                <a:ea typeface="Georgia"/>
                <a:cs typeface="Georgia"/>
                <a:sym typeface="Georgia"/>
              </a:rPr>
              <a:t>Merci à cette classe de choque!!</a:t>
            </a:r>
            <a:endParaRPr sz="6000">
              <a:solidFill>
                <a:schemeClr val="lt2"/>
              </a:solidFill>
              <a:latin typeface="Georgia"/>
              <a:ea typeface="Georgia"/>
              <a:cs typeface="Georgia"/>
              <a:sym typeface="Georgia"/>
            </a:endParaRPr>
          </a:p>
        </p:txBody>
      </p:sp>
      <p:sp>
        <p:nvSpPr>
          <p:cNvPr id="640" name="Google Shape;640;p63"/>
          <p:cNvSpPr txBox="1"/>
          <p:nvPr/>
        </p:nvSpPr>
        <p:spPr>
          <a:xfrm>
            <a:off x="769550" y="4279700"/>
            <a:ext cx="7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AZOULAY Jordan - </a:t>
            </a:r>
            <a:r>
              <a:rPr lang="en" u="sng">
                <a:solidFill>
                  <a:schemeClr val="hlink"/>
                </a:solidFill>
                <a:hlinkClick r:id="rId3"/>
              </a:rPr>
              <a:t>https://www.linkedin.com/in/jordan-azoulay/</a:t>
            </a:r>
            <a:r>
              <a:rPr lang="en"/>
              <a:t> </a:t>
            </a:r>
            <a:endParaRPr>
              <a:latin typeface="Georgia"/>
              <a:ea typeface="Georgia"/>
              <a:cs typeface="Georgia"/>
              <a:sym typeface="Georgi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4"/>
          <p:cNvSpPr txBox="1"/>
          <p:nvPr/>
        </p:nvSpPr>
        <p:spPr>
          <a:xfrm>
            <a:off x="2857475" y="1850600"/>
            <a:ext cx="401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lt2"/>
                </a:solidFill>
                <a:latin typeface="Georgia"/>
                <a:ea typeface="Georgia"/>
                <a:cs typeface="Georgia"/>
                <a:sym typeface="Georgia"/>
              </a:rPr>
              <a:t>ANNEXE</a:t>
            </a:r>
            <a:endParaRPr sz="6000">
              <a:solidFill>
                <a:schemeClr val="lt2"/>
              </a:solidFill>
              <a:latin typeface="Georgia"/>
              <a:ea typeface="Georgia"/>
              <a:cs typeface="Georgia"/>
              <a:sym typeface="Georgia"/>
            </a:endParaRPr>
          </a:p>
        </p:txBody>
      </p:sp>
      <p:sp>
        <p:nvSpPr>
          <p:cNvPr id="646" name="Google Shape;646;p64"/>
          <p:cNvSpPr txBox="1"/>
          <p:nvPr/>
        </p:nvSpPr>
        <p:spPr>
          <a:xfrm>
            <a:off x="769550" y="4279700"/>
            <a:ext cx="7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AZOULAY Jordan - </a:t>
            </a:r>
            <a:r>
              <a:rPr lang="en" u="sng">
                <a:solidFill>
                  <a:schemeClr val="hlink"/>
                </a:solidFill>
                <a:hlinkClick r:id="rId3"/>
              </a:rPr>
              <a:t>https://www.linkedin.com/in/jordan-azoulay/</a:t>
            </a:r>
            <a:r>
              <a:rPr lang="en"/>
              <a:t> </a:t>
            </a:r>
            <a:endParaRPr>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5"/>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Android studio</a:t>
            </a:r>
            <a:endParaRPr b="1" sz="1700">
              <a:latin typeface="Open Sans"/>
              <a:ea typeface="Open Sans"/>
              <a:cs typeface="Open Sans"/>
              <a:sym typeface="Open Sans"/>
            </a:endParaRPr>
          </a:p>
        </p:txBody>
      </p:sp>
      <p:sp>
        <p:nvSpPr>
          <p:cNvPr id="652" name="Google Shape;652;p65"/>
          <p:cNvSpPr txBox="1"/>
          <p:nvPr/>
        </p:nvSpPr>
        <p:spPr>
          <a:xfrm>
            <a:off x="174250" y="1998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Installation - Windows</a:t>
            </a:r>
            <a:endParaRPr b="1" u="sng">
              <a:solidFill>
                <a:schemeClr val="lt2"/>
              </a:solidFill>
              <a:latin typeface="Open Sans"/>
              <a:ea typeface="Open Sans"/>
              <a:cs typeface="Open Sans"/>
              <a:sym typeface="Open Sans"/>
            </a:endParaRPr>
          </a:p>
        </p:txBody>
      </p:sp>
      <p:sp>
        <p:nvSpPr>
          <p:cNvPr id="653" name="Google Shape;653;p65"/>
          <p:cNvSpPr txBox="1"/>
          <p:nvPr/>
        </p:nvSpPr>
        <p:spPr>
          <a:xfrm>
            <a:off x="119700" y="772825"/>
            <a:ext cx="8904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Télécharger / installer JDK 1.8 le lien officiel </a:t>
            </a:r>
            <a:r>
              <a:rPr lang="en">
                <a:latin typeface="Open Sans"/>
                <a:ea typeface="Open Sans"/>
                <a:cs typeface="Open Sans"/>
                <a:sym typeface="Open Sans"/>
              </a:rPr>
              <a:t>nécessite</a:t>
            </a:r>
            <a:r>
              <a:rPr lang="en">
                <a:latin typeface="Open Sans"/>
                <a:ea typeface="Open Sans"/>
                <a:cs typeface="Open Sans"/>
                <a:sym typeface="Open Sans"/>
              </a:rPr>
              <a:t> une inscription il y a d’autre moyen mais je ne vous recommande pas </a:t>
            </a:r>
            <a:r>
              <a:rPr lang="en" u="sng">
                <a:solidFill>
                  <a:schemeClr val="hlink"/>
                </a:solidFill>
                <a:latin typeface="Open Sans"/>
                <a:ea typeface="Open Sans"/>
                <a:cs typeface="Open Sans"/>
                <a:sym typeface="Open Sans"/>
                <a:hlinkClick r:id="rId3"/>
              </a:rPr>
              <a:t>https://www.oracle.com/fr/java/technologies/javase/javase8-archive-downloads.html</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Télécharger / installer Android Studio </a:t>
            </a:r>
            <a:r>
              <a:rPr lang="en" u="sng">
                <a:solidFill>
                  <a:schemeClr val="hlink"/>
                </a:solidFill>
                <a:latin typeface="Open Sans"/>
                <a:ea typeface="Open Sans"/>
                <a:cs typeface="Open Sans"/>
                <a:sym typeface="Open Sans"/>
                <a:hlinkClick r:id="rId4"/>
              </a:rPr>
              <a:t>https://developer.android.com/studio</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Dans la barre de recherche windows </a:t>
            </a:r>
            <a:r>
              <a:rPr lang="en">
                <a:latin typeface="Open Sans"/>
                <a:ea typeface="Open Sans"/>
                <a:cs typeface="Open Sans"/>
                <a:sym typeface="Open Sans"/>
              </a:rPr>
              <a:t>tapez</a:t>
            </a:r>
            <a:r>
              <a:rPr lang="en">
                <a:latin typeface="Open Sans"/>
                <a:ea typeface="Open Sans"/>
                <a:cs typeface="Open Sans"/>
                <a:sym typeface="Open Sans"/>
              </a:rPr>
              <a:t> “Système” -&gt; ouvrir les paramètres avancée </a:t>
            </a:r>
            <a:endParaRPr>
              <a:latin typeface="Open Sans"/>
              <a:ea typeface="Open Sans"/>
              <a:cs typeface="Open Sans"/>
              <a:sym typeface="Open Sans"/>
            </a:endParaRPr>
          </a:p>
        </p:txBody>
      </p:sp>
      <p:pic>
        <p:nvPicPr>
          <p:cNvPr id="654" name="Google Shape;654;p65"/>
          <p:cNvPicPr preferRelativeResize="0"/>
          <p:nvPr/>
        </p:nvPicPr>
        <p:blipFill>
          <a:blip r:embed="rId5">
            <a:alphaModFix/>
          </a:blip>
          <a:stretch>
            <a:fillRect/>
          </a:stretch>
        </p:blipFill>
        <p:spPr>
          <a:xfrm>
            <a:off x="3394750" y="2497200"/>
            <a:ext cx="2218450" cy="2519975"/>
          </a:xfrm>
          <a:prstGeom prst="rect">
            <a:avLst/>
          </a:prstGeom>
          <a:noFill/>
          <a:ln>
            <a:noFill/>
          </a:ln>
        </p:spPr>
      </p:pic>
      <p:pic>
        <p:nvPicPr>
          <p:cNvPr id="655" name="Google Shape;655;p65"/>
          <p:cNvPicPr preferRelativeResize="0"/>
          <p:nvPr/>
        </p:nvPicPr>
        <p:blipFill>
          <a:blip r:embed="rId6">
            <a:alphaModFix/>
          </a:blip>
          <a:stretch>
            <a:fillRect/>
          </a:stretch>
        </p:blipFill>
        <p:spPr>
          <a:xfrm>
            <a:off x="7873125" y="35075"/>
            <a:ext cx="1053350" cy="667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6"/>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Android studio</a:t>
            </a:r>
            <a:endParaRPr b="1" sz="1700">
              <a:latin typeface="Open Sans"/>
              <a:ea typeface="Open Sans"/>
              <a:cs typeface="Open Sans"/>
              <a:sym typeface="Open Sans"/>
            </a:endParaRPr>
          </a:p>
        </p:txBody>
      </p:sp>
      <p:sp>
        <p:nvSpPr>
          <p:cNvPr id="661" name="Google Shape;661;p66"/>
          <p:cNvSpPr txBox="1"/>
          <p:nvPr/>
        </p:nvSpPr>
        <p:spPr>
          <a:xfrm>
            <a:off x="174250" y="1998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Installation - Windows</a:t>
            </a:r>
            <a:endParaRPr b="1" u="sng">
              <a:solidFill>
                <a:schemeClr val="lt2"/>
              </a:solidFill>
              <a:latin typeface="Open Sans"/>
              <a:ea typeface="Open Sans"/>
              <a:cs typeface="Open Sans"/>
              <a:sym typeface="Open Sans"/>
            </a:endParaRPr>
          </a:p>
        </p:txBody>
      </p:sp>
      <p:pic>
        <p:nvPicPr>
          <p:cNvPr id="662" name="Google Shape;662;p66"/>
          <p:cNvPicPr preferRelativeResize="0"/>
          <p:nvPr/>
        </p:nvPicPr>
        <p:blipFill>
          <a:blip r:embed="rId3">
            <a:alphaModFix/>
          </a:blip>
          <a:stretch>
            <a:fillRect/>
          </a:stretch>
        </p:blipFill>
        <p:spPr>
          <a:xfrm>
            <a:off x="7873125" y="35075"/>
            <a:ext cx="1053350" cy="667475"/>
          </a:xfrm>
          <a:prstGeom prst="rect">
            <a:avLst/>
          </a:prstGeom>
          <a:noFill/>
          <a:ln>
            <a:noFill/>
          </a:ln>
        </p:spPr>
      </p:pic>
      <p:sp>
        <p:nvSpPr>
          <p:cNvPr id="663" name="Google Shape;663;p66"/>
          <p:cNvSpPr/>
          <p:nvPr/>
        </p:nvSpPr>
        <p:spPr>
          <a:xfrm>
            <a:off x="680675" y="4406700"/>
            <a:ext cx="3487500" cy="5262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6"/>
          <p:cNvSpPr txBox="1"/>
          <p:nvPr/>
        </p:nvSpPr>
        <p:spPr>
          <a:xfrm>
            <a:off x="239575" y="523800"/>
            <a:ext cx="7690800" cy="4494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Dans le premier </a:t>
            </a:r>
            <a:r>
              <a:rPr lang="en">
                <a:latin typeface="Open Sans"/>
                <a:ea typeface="Open Sans"/>
                <a:cs typeface="Open Sans"/>
                <a:sym typeface="Open Sans"/>
              </a:rPr>
              <a:t>rectangle</a:t>
            </a:r>
            <a:r>
              <a:rPr lang="en">
                <a:latin typeface="Open Sans"/>
                <a:ea typeface="Open Sans"/>
                <a:cs typeface="Open Sans"/>
                <a:sym typeface="Open Sans"/>
              </a:rPr>
              <a:t> ajouter deux variables: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ANDROID_HOME: C:\Users\{user}\AppData\Local\Android\SDK</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JAVA_HOME: C:\Program Files\Java\jdk1.8.0_231</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pour trouver le chemin vers ANDROID_HOME aller dans android studio dans les paramètres ouvrir SDK manager et copier le chemin d’installer des sdk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Dans le second </a:t>
            </a:r>
            <a:r>
              <a:rPr lang="en">
                <a:latin typeface="Open Sans"/>
                <a:ea typeface="Open Sans"/>
                <a:cs typeface="Open Sans"/>
                <a:sym typeface="Open Sans"/>
              </a:rPr>
              <a:t>rectangle</a:t>
            </a:r>
            <a:r>
              <a:rPr lang="en">
                <a:latin typeface="Open Sans"/>
                <a:ea typeface="Open Sans"/>
                <a:cs typeface="Open Sans"/>
                <a:sym typeface="Open Sans"/>
              </a:rPr>
              <a:t> modifier la variable Path pour y ajouter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C:\Program Files\Java\jdk1.8.0_231\bin</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C:\Gradle\gradle-7.2\bin</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Créer un dossier C:\Gradle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u="sng">
                <a:solidFill>
                  <a:schemeClr val="hlink"/>
                </a:solidFill>
                <a:latin typeface="Open Sans"/>
                <a:ea typeface="Open Sans"/>
                <a:cs typeface="Open Sans"/>
                <a:sym typeface="Open Sans"/>
                <a:hlinkClick r:id="rId4"/>
              </a:rPr>
              <a:t>Télécharger Gradle 7.2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Dezip le fichier dans le dossier C:\Gradle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Maintenant dans votre projet cordova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457200" lvl="0" marL="0" rtl="0" algn="l">
              <a:spcBef>
                <a:spcPts val="0"/>
              </a:spcBef>
              <a:spcAft>
                <a:spcPts val="0"/>
              </a:spcAft>
              <a:buNone/>
            </a:pPr>
            <a:r>
              <a:rPr lang="en">
                <a:solidFill>
                  <a:schemeClr val="lt1"/>
                </a:solidFill>
                <a:latin typeface="Open Sans"/>
                <a:ea typeface="Open Sans"/>
                <a:cs typeface="Open Sans"/>
                <a:sym typeface="Open Sans"/>
              </a:rPr>
              <a:t>$ cordova platform add android@8.1.0</a:t>
            </a:r>
            <a:endParaRPr>
              <a:solidFill>
                <a:schemeClr val="lt1"/>
              </a:solidFill>
              <a:latin typeface="Open Sans"/>
              <a:ea typeface="Open Sans"/>
              <a:cs typeface="Open Sans"/>
              <a:sym typeface="Open Sans"/>
            </a:endParaRPr>
          </a:p>
          <a:p>
            <a:pPr indent="457200" lvl="0" marL="0" rtl="0" algn="l">
              <a:spcBef>
                <a:spcPts val="0"/>
              </a:spcBef>
              <a:spcAft>
                <a:spcPts val="0"/>
              </a:spcAft>
              <a:buNone/>
            </a:pPr>
            <a:r>
              <a:rPr lang="en">
                <a:solidFill>
                  <a:schemeClr val="lt1"/>
                </a:solidFill>
                <a:latin typeface="Open Sans"/>
                <a:ea typeface="Open Sans"/>
                <a:cs typeface="Open Sans"/>
                <a:sym typeface="Open Sans"/>
              </a:rPr>
              <a:t>$ cordova build android</a:t>
            </a:r>
            <a:endParaRPr>
              <a:solidFill>
                <a:schemeClr val="lt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7"/>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Android studio</a:t>
            </a:r>
            <a:endParaRPr b="1" sz="1700">
              <a:latin typeface="Open Sans"/>
              <a:ea typeface="Open Sans"/>
              <a:cs typeface="Open Sans"/>
              <a:sym typeface="Open Sans"/>
            </a:endParaRPr>
          </a:p>
        </p:txBody>
      </p:sp>
      <p:sp>
        <p:nvSpPr>
          <p:cNvPr id="670" name="Google Shape;670;p67"/>
          <p:cNvSpPr txBox="1"/>
          <p:nvPr/>
        </p:nvSpPr>
        <p:spPr>
          <a:xfrm>
            <a:off x="174250" y="1998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Installation - Linux</a:t>
            </a:r>
            <a:endParaRPr b="1" u="sng">
              <a:solidFill>
                <a:schemeClr val="lt2"/>
              </a:solidFill>
              <a:latin typeface="Open Sans"/>
              <a:ea typeface="Open Sans"/>
              <a:cs typeface="Open Sans"/>
              <a:sym typeface="Open Sans"/>
            </a:endParaRPr>
          </a:p>
        </p:txBody>
      </p:sp>
      <p:pic>
        <p:nvPicPr>
          <p:cNvPr id="671" name="Google Shape;671;p67"/>
          <p:cNvPicPr preferRelativeResize="0"/>
          <p:nvPr/>
        </p:nvPicPr>
        <p:blipFill>
          <a:blip r:embed="rId3">
            <a:alphaModFix/>
          </a:blip>
          <a:stretch>
            <a:fillRect/>
          </a:stretch>
        </p:blipFill>
        <p:spPr>
          <a:xfrm>
            <a:off x="7873125" y="35075"/>
            <a:ext cx="1053350" cy="667475"/>
          </a:xfrm>
          <a:prstGeom prst="rect">
            <a:avLst/>
          </a:prstGeom>
          <a:noFill/>
          <a:ln>
            <a:noFill/>
          </a:ln>
        </p:spPr>
      </p:pic>
      <p:sp>
        <p:nvSpPr>
          <p:cNvPr id="672" name="Google Shape;672;p67"/>
          <p:cNvSpPr txBox="1"/>
          <p:nvPr/>
        </p:nvSpPr>
        <p:spPr>
          <a:xfrm>
            <a:off x="49100" y="524100"/>
            <a:ext cx="6090300" cy="48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Dans votre fichier bash ( .bashrc ou .zshrc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sz="1450">
                <a:solidFill>
                  <a:srgbClr val="424242"/>
                </a:solidFill>
                <a:highlight>
                  <a:srgbClr val="EBEBEB"/>
                </a:highlight>
                <a:latin typeface="Courier New"/>
                <a:ea typeface="Courier New"/>
                <a:cs typeface="Courier New"/>
                <a:sym typeface="Courier New"/>
              </a:rPr>
              <a:t>export ANDROID_HOME=$HOME/Android/Sdk</a:t>
            </a:r>
            <a:endParaRPr sz="1450">
              <a:solidFill>
                <a:srgbClr val="424242"/>
              </a:solidFill>
              <a:highlight>
                <a:srgbClr val="EBEBEB"/>
              </a:highlight>
              <a:latin typeface="Courier New"/>
              <a:ea typeface="Courier New"/>
              <a:cs typeface="Courier New"/>
              <a:sym typeface="Courier New"/>
            </a:endParaRPr>
          </a:p>
          <a:p>
            <a:pPr indent="0" lvl="0" marL="0" rtl="0" algn="l">
              <a:spcBef>
                <a:spcPts val="0"/>
              </a:spcBef>
              <a:spcAft>
                <a:spcPts val="0"/>
              </a:spcAft>
              <a:buNone/>
            </a:pPr>
            <a:r>
              <a:rPr lang="en" sz="1450">
                <a:solidFill>
                  <a:srgbClr val="424242"/>
                </a:solidFill>
                <a:highlight>
                  <a:srgbClr val="EBEBEB"/>
                </a:highlight>
                <a:latin typeface="Courier New"/>
                <a:ea typeface="Courier New"/>
                <a:cs typeface="Courier New"/>
                <a:sym typeface="Courier New"/>
              </a:rPr>
              <a:t>export PATH=$PATH:$ANDROID_HOME/tools</a:t>
            </a:r>
            <a:endParaRPr sz="1450">
              <a:solidFill>
                <a:srgbClr val="424242"/>
              </a:solidFill>
              <a:highlight>
                <a:srgbClr val="EBEBEB"/>
              </a:highlight>
              <a:latin typeface="Courier New"/>
              <a:ea typeface="Courier New"/>
              <a:cs typeface="Courier New"/>
              <a:sym typeface="Courier New"/>
            </a:endParaRPr>
          </a:p>
          <a:p>
            <a:pPr indent="0" lvl="0" marL="0" rtl="0" algn="l">
              <a:spcBef>
                <a:spcPts val="0"/>
              </a:spcBef>
              <a:spcAft>
                <a:spcPts val="0"/>
              </a:spcAft>
              <a:buNone/>
            </a:pPr>
            <a:r>
              <a:t/>
            </a:r>
            <a:endParaRPr sz="1450">
              <a:solidFill>
                <a:srgbClr val="424242"/>
              </a:solidFill>
              <a:highlight>
                <a:srgbClr val="EBEBEB"/>
              </a:highlight>
              <a:latin typeface="Courier New"/>
              <a:ea typeface="Courier New"/>
              <a:cs typeface="Courier New"/>
              <a:sym typeface="Courier New"/>
            </a:endParaRPr>
          </a:p>
          <a:p>
            <a:pPr indent="0" lvl="0" marL="0" rtl="0" algn="l">
              <a:spcBef>
                <a:spcPts val="0"/>
              </a:spcBef>
              <a:spcAft>
                <a:spcPts val="0"/>
              </a:spcAft>
              <a:buNone/>
            </a:pPr>
            <a:r>
              <a:rPr lang="en" sz="1450">
                <a:solidFill>
                  <a:srgbClr val="424242"/>
                </a:solidFill>
                <a:highlight>
                  <a:srgbClr val="EBEBEB"/>
                </a:highlight>
                <a:latin typeface="Courier New"/>
                <a:ea typeface="Courier New"/>
                <a:cs typeface="Courier New"/>
                <a:sym typeface="Courier New"/>
              </a:rPr>
              <a:t>export ANDROID_SDK_HOME=$HOME/Android/Sdk</a:t>
            </a:r>
            <a:endParaRPr sz="1450">
              <a:solidFill>
                <a:srgbClr val="424242"/>
              </a:solidFill>
              <a:highlight>
                <a:srgbClr val="EBEBEB"/>
              </a:highlight>
              <a:latin typeface="Courier New"/>
              <a:ea typeface="Courier New"/>
              <a:cs typeface="Courier New"/>
              <a:sym typeface="Courier New"/>
            </a:endParaRPr>
          </a:p>
          <a:p>
            <a:pPr indent="0" lvl="0" marL="0" rtl="0" algn="l">
              <a:spcBef>
                <a:spcPts val="0"/>
              </a:spcBef>
              <a:spcAft>
                <a:spcPts val="0"/>
              </a:spcAft>
              <a:buNone/>
            </a:pPr>
            <a:r>
              <a:rPr lang="en" sz="1450">
                <a:solidFill>
                  <a:srgbClr val="424242"/>
                </a:solidFill>
                <a:highlight>
                  <a:srgbClr val="EBEBEB"/>
                </a:highlight>
                <a:latin typeface="Courier New"/>
                <a:ea typeface="Courier New"/>
                <a:cs typeface="Courier New"/>
                <a:sym typeface="Courier New"/>
              </a:rPr>
              <a:t>export PATH=$PATH:$ANDROID_SDK_HOME/tools/emulator</a:t>
            </a:r>
            <a:endParaRPr sz="1450">
              <a:solidFill>
                <a:srgbClr val="424242"/>
              </a:solidFill>
              <a:highlight>
                <a:srgbClr val="EBEBEB"/>
              </a:highlight>
              <a:latin typeface="Courier New"/>
              <a:ea typeface="Courier New"/>
              <a:cs typeface="Courier New"/>
              <a:sym typeface="Courier New"/>
            </a:endParaRPr>
          </a:p>
          <a:p>
            <a:pPr indent="0" lvl="0" marL="0" rtl="0" algn="l">
              <a:spcBef>
                <a:spcPts val="0"/>
              </a:spcBef>
              <a:spcAft>
                <a:spcPts val="0"/>
              </a:spcAft>
              <a:buNone/>
            </a:pPr>
            <a:r>
              <a:t/>
            </a:r>
            <a:endParaRPr sz="1450">
              <a:solidFill>
                <a:srgbClr val="424242"/>
              </a:solidFill>
              <a:highlight>
                <a:srgbClr val="EBEBEB"/>
              </a:highlight>
              <a:latin typeface="Courier New"/>
              <a:ea typeface="Courier New"/>
              <a:cs typeface="Courier New"/>
              <a:sym typeface="Courier New"/>
            </a:endParaRPr>
          </a:p>
          <a:p>
            <a:pPr indent="0" lvl="0" marL="0" rtl="0" algn="l">
              <a:spcBef>
                <a:spcPts val="0"/>
              </a:spcBef>
              <a:spcAft>
                <a:spcPts val="0"/>
              </a:spcAft>
              <a:buNone/>
            </a:pPr>
            <a:r>
              <a:rPr lang="en" sz="1450">
                <a:solidFill>
                  <a:srgbClr val="424242"/>
                </a:solidFill>
                <a:highlight>
                  <a:srgbClr val="EBEBEB"/>
                </a:highlight>
                <a:latin typeface="Courier New"/>
                <a:ea typeface="Courier New"/>
                <a:cs typeface="Courier New"/>
                <a:sym typeface="Courier New"/>
              </a:rPr>
              <a:t>export GRADLE_HOME=/opt/gradle/gradle-6.4.1</a:t>
            </a:r>
            <a:endParaRPr sz="1450">
              <a:solidFill>
                <a:srgbClr val="424242"/>
              </a:solidFill>
              <a:highlight>
                <a:srgbClr val="EBEBEB"/>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450">
                <a:solidFill>
                  <a:srgbClr val="424242"/>
                </a:solidFill>
                <a:highlight>
                  <a:srgbClr val="EBEBEB"/>
                </a:highlight>
                <a:latin typeface="Courier New"/>
                <a:ea typeface="Courier New"/>
                <a:cs typeface="Courier New"/>
                <a:sym typeface="Courier New"/>
              </a:rPr>
              <a:t>export PATH=$PATH:$GRADLE_HOME/bin/</a:t>
            </a:r>
            <a:endParaRPr sz="1450">
              <a:solidFill>
                <a:srgbClr val="424242"/>
              </a:solidFill>
              <a:highlight>
                <a:srgbClr val="EBEBEB"/>
              </a:highlight>
              <a:latin typeface="Courier New"/>
              <a:ea typeface="Courier New"/>
              <a:cs typeface="Courier New"/>
              <a:sym typeface="Courier New"/>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Télécharger Gradle: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450">
                <a:solidFill>
                  <a:srgbClr val="424242"/>
                </a:solidFill>
                <a:highlight>
                  <a:srgbClr val="EBEBEB"/>
                </a:highlight>
                <a:latin typeface="Courier New"/>
                <a:ea typeface="Courier New"/>
                <a:cs typeface="Courier New"/>
                <a:sym typeface="Courier New"/>
              </a:rPr>
              <a:t>cd</a:t>
            </a:r>
            <a:endParaRPr sz="1450">
              <a:solidFill>
                <a:srgbClr val="424242"/>
              </a:solidFill>
              <a:highlight>
                <a:srgbClr val="EBEBEB"/>
              </a:highlight>
              <a:latin typeface="Courier New"/>
              <a:ea typeface="Courier New"/>
              <a:cs typeface="Courier New"/>
              <a:sym typeface="Courier New"/>
            </a:endParaRPr>
          </a:p>
          <a:p>
            <a:pPr indent="0" lvl="0" marL="0" rtl="0" algn="l">
              <a:spcBef>
                <a:spcPts val="0"/>
              </a:spcBef>
              <a:spcAft>
                <a:spcPts val="0"/>
              </a:spcAft>
              <a:buNone/>
            </a:pPr>
            <a:r>
              <a:rPr lang="en" sz="1450">
                <a:solidFill>
                  <a:srgbClr val="424242"/>
                </a:solidFill>
                <a:highlight>
                  <a:srgbClr val="EBEBEB"/>
                </a:highlight>
                <a:latin typeface="Courier New"/>
                <a:ea typeface="Courier New"/>
                <a:cs typeface="Courier New"/>
                <a:sym typeface="Courier New"/>
              </a:rPr>
              <a:t>wget https://services.gradle.org/distributions/gradle-6.4.1-bin.zip -P /tmp</a:t>
            </a:r>
            <a:endParaRPr sz="1450">
              <a:solidFill>
                <a:srgbClr val="424242"/>
              </a:solidFill>
              <a:highlight>
                <a:srgbClr val="EBEBEB"/>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450">
                <a:solidFill>
                  <a:srgbClr val="424242"/>
                </a:solidFill>
                <a:highlight>
                  <a:srgbClr val="EBEBEB"/>
                </a:highlight>
                <a:latin typeface="Courier New"/>
                <a:ea typeface="Courier New"/>
                <a:cs typeface="Courier New"/>
                <a:sym typeface="Courier New"/>
              </a:rPr>
              <a:t>sudo unzip -d /opt/gradle /tmp/gradle-*.zip</a:t>
            </a:r>
            <a:endParaRPr sz="1450">
              <a:solidFill>
                <a:srgbClr val="424242"/>
              </a:solidFill>
              <a:highlight>
                <a:srgbClr val="EBEBEB"/>
              </a:highlight>
              <a:latin typeface="Courier New"/>
              <a:ea typeface="Courier New"/>
              <a:cs typeface="Courier New"/>
              <a:sym typeface="Courier New"/>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8"/>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Environnement de travail</a:t>
            </a:r>
            <a:endParaRPr b="1" sz="1700">
              <a:latin typeface="Open Sans"/>
              <a:ea typeface="Open Sans"/>
              <a:cs typeface="Open Sans"/>
              <a:sym typeface="Open Sans"/>
            </a:endParaRPr>
          </a:p>
        </p:txBody>
      </p:sp>
      <p:sp>
        <p:nvSpPr>
          <p:cNvPr id="678" name="Google Shape;678;p68"/>
          <p:cNvSpPr txBox="1"/>
          <p:nvPr/>
        </p:nvSpPr>
        <p:spPr>
          <a:xfrm>
            <a:off x="174250" y="1998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Visual Studio Code - Plugins</a:t>
            </a:r>
            <a:endParaRPr b="1" u="sng">
              <a:solidFill>
                <a:schemeClr val="lt2"/>
              </a:solidFill>
              <a:latin typeface="Open Sans"/>
              <a:ea typeface="Open Sans"/>
              <a:cs typeface="Open Sans"/>
              <a:sym typeface="Open Sans"/>
            </a:endParaRPr>
          </a:p>
        </p:txBody>
      </p:sp>
      <p:grpSp>
        <p:nvGrpSpPr>
          <p:cNvPr id="679" name="Google Shape;679;p68"/>
          <p:cNvGrpSpPr/>
          <p:nvPr/>
        </p:nvGrpSpPr>
        <p:grpSpPr>
          <a:xfrm>
            <a:off x="425450" y="1949575"/>
            <a:ext cx="1267400" cy="767050"/>
            <a:chOff x="238775" y="1337575"/>
            <a:chExt cx="1267400" cy="767050"/>
          </a:xfrm>
        </p:grpSpPr>
        <p:pic>
          <p:nvPicPr>
            <p:cNvPr id="680" name="Google Shape;680;p68"/>
            <p:cNvPicPr preferRelativeResize="0"/>
            <p:nvPr/>
          </p:nvPicPr>
          <p:blipFill>
            <a:blip r:embed="rId3">
              <a:alphaModFix/>
            </a:blip>
            <a:stretch>
              <a:fillRect/>
            </a:stretch>
          </p:blipFill>
          <p:spPr>
            <a:xfrm>
              <a:off x="238775" y="1337575"/>
              <a:ext cx="1198275" cy="548225"/>
            </a:xfrm>
            <a:prstGeom prst="rect">
              <a:avLst/>
            </a:prstGeom>
            <a:noFill/>
            <a:ln>
              <a:noFill/>
            </a:ln>
          </p:spPr>
        </p:pic>
        <p:sp>
          <p:nvSpPr>
            <p:cNvPr id="681" name="Google Shape;681;p68"/>
            <p:cNvSpPr txBox="1"/>
            <p:nvPr/>
          </p:nvSpPr>
          <p:spPr>
            <a:xfrm>
              <a:off x="336175" y="1765925"/>
              <a:ext cx="11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Babel Javascript</a:t>
              </a:r>
              <a:endParaRPr sz="1000">
                <a:solidFill>
                  <a:schemeClr val="accent5"/>
                </a:solidFill>
                <a:latin typeface="Open Sans"/>
                <a:ea typeface="Open Sans"/>
                <a:cs typeface="Open Sans"/>
                <a:sym typeface="Open Sans"/>
              </a:endParaRPr>
            </a:p>
          </p:txBody>
        </p:sp>
      </p:grpSp>
      <p:grpSp>
        <p:nvGrpSpPr>
          <p:cNvPr id="682" name="Google Shape;682;p68"/>
          <p:cNvGrpSpPr/>
          <p:nvPr/>
        </p:nvGrpSpPr>
        <p:grpSpPr>
          <a:xfrm>
            <a:off x="3101775" y="1820850"/>
            <a:ext cx="1170000" cy="1024500"/>
            <a:chOff x="1720525" y="1225325"/>
            <a:chExt cx="1170000" cy="1024500"/>
          </a:xfrm>
        </p:grpSpPr>
        <p:pic>
          <p:nvPicPr>
            <p:cNvPr id="683" name="Google Shape;683;p68"/>
            <p:cNvPicPr preferRelativeResize="0"/>
            <p:nvPr/>
          </p:nvPicPr>
          <p:blipFill>
            <a:blip r:embed="rId4">
              <a:alphaModFix/>
            </a:blip>
            <a:stretch>
              <a:fillRect/>
            </a:stretch>
          </p:blipFill>
          <p:spPr>
            <a:xfrm>
              <a:off x="1720525" y="1225325"/>
              <a:ext cx="685800" cy="685800"/>
            </a:xfrm>
            <a:prstGeom prst="rect">
              <a:avLst/>
            </a:prstGeom>
            <a:noFill/>
            <a:ln>
              <a:noFill/>
            </a:ln>
          </p:spPr>
        </p:pic>
        <p:sp>
          <p:nvSpPr>
            <p:cNvPr id="684" name="Google Shape;684;p68"/>
            <p:cNvSpPr txBox="1"/>
            <p:nvPr/>
          </p:nvSpPr>
          <p:spPr>
            <a:xfrm>
              <a:off x="1720525" y="1911125"/>
              <a:ext cx="11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Beautify</a:t>
              </a:r>
              <a:endParaRPr sz="1000">
                <a:solidFill>
                  <a:schemeClr val="accent5"/>
                </a:solidFill>
                <a:latin typeface="Open Sans"/>
                <a:ea typeface="Open Sans"/>
                <a:cs typeface="Open Sans"/>
                <a:sym typeface="Open Sans"/>
              </a:endParaRPr>
            </a:p>
          </p:txBody>
        </p:sp>
      </p:grpSp>
      <p:grpSp>
        <p:nvGrpSpPr>
          <p:cNvPr id="685" name="Google Shape;685;p68"/>
          <p:cNvGrpSpPr/>
          <p:nvPr/>
        </p:nvGrpSpPr>
        <p:grpSpPr>
          <a:xfrm>
            <a:off x="5680700" y="1804475"/>
            <a:ext cx="719175" cy="1057238"/>
            <a:chOff x="2932250" y="1192588"/>
            <a:chExt cx="719175" cy="1057238"/>
          </a:xfrm>
        </p:grpSpPr>
        <p:pic>
          <p:nvPicPr>
            <p:cNvPr id="686" name="Google Shape;686;p68"/>
            <p:cNvPicPr preferRelativeResize="0"/>
            <p:nvPr/>
          </p:nvPicPr>
          <p:blipFill>
            <a:blip r:embed="rId5">
              <a:alphaModFix/>
            </a:blip>
            <a:stretch>
              <a:fillRect/>
            </a:stretch>
          </p:blipFill>
          <p:spPr>
            <a:xfrm>
              <a:off x="2932250" y="1192588"/>
              <a:ext cx="685800" cy="685800"/>
            </a:xfrm>
            <a:prstGeom prst="rect">
              <a:avLst/>
            </a:prstGeom>
            <a:noFill/>
            <a:ln>
              <a:noFill/>
            </a:ln>
          </p:spPr>
        </p:pic>
        <p:sp>
          <p:nvSpPr>
            <p:cNvPr id="687" name="Google Shape;687;p68"/>
            <p:cNvSpPr txBox="1"/>
            <p:nvPr/>
          </p:nvSpPr>
          <p:spPr>
            <a:xfrm>
              <a:off x="3050825" y="1911125"/>
              <a:ext cx="60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ESLint</a:t>
              </a:r>
              <a:endParaRPr sz="1000">
                <a:solidFill>
                  <a:schemeClr val="accent5"/>
                </a:solidFill>
                <a:latin typeface="Open Sans"/>
                <a:ea typeface="Open Sans"/>
                <a:cs typeface="Open Sans"/>
                <a:sym typeface="Open Sans"/>
              </a:endParaRPr>
            </a:p>
          </p:txBody>
        </p:sp>
      </p:grpSp>
      <p:grpSp>
        <p:nvGrpSpPr>
          <p:cNvPr id="688" name="Google Shape;688;p68"/>
          <p:cNvGrpSpPr/>
          <p:nvPr/>
        </p:nvGrpSpPr>
        <p:grpSpPr>
          <a:xfrm>
            <a:off x="7677500" y="1804475"/>
            <a:ext cx="685800" cy="1057238"/>
            <a:chOff x="4049575" y="1192588"/>
            <a:chExt cx="685800" cy="1057238"/>
          </a:xfrm>
        </p:grpSpPr>
        <p:pic>
          <p:nvPicPr>
            <p:cNvPr id="689" name="Google Shape;689;p68"/>
            <p:cNvPicPr preferRelativeResize="0"/>
            <p:nvPr/>
          </p:nvPicPr>
          <p:blipFill>
            <a:blip r:embed="rId6">
              <a:alphaModFix/>
            </a:blip>
            <a:stretch>
              <a:fillRect/>
            </a:stretch>
          </p:blipFill>
          <p:spPr>
            <a:xfrm>
              <a:off x="4049575" y="1192588"/>
              <a:ext cx="685800" cy="685800"/>
            </a:xfrm>
            <a:prstGeom prst="rect">
              <a:avLst/>
            </a:prstGeom>
            <a:noFill/>
            <a:ln>
              <a:noFill/>
            </a:ln>
          </p:spPr>
        </p:pic>
        <p:sp>
          <p:nvSpPr>
            <p:cNvPr id="690" name="Google Shape;690;p68"/>
            <p:cNvSpPr txBox="1"/>
            <p:nvPr/>
          </p:nvSpPr>
          <p:spPr>
            <a:xfrm>
              <a:off x="4134775" y="1911125"/>
              <a:ext cx="60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J</a:t>
              </a:r>
              <a:r>
                <a:rPr lang="en" sz="1000">
                  <a:solidFill>
                    <a:schemeClr val="accent5"/>
                  </a:solidFill>
                  <a:latin typeface="Open Sans"/>
                  <a:ea typeface="Open Sans"/>
                  <a:cs typeface="Open Sans"/>
                  <a:sym typeface="Open Sans"/>
                </a:rPr>
                <a:t>SLint</a:t>
              </a:r>
              <a:endParaRPr sz="1000">
                <a:solidFill>
                  <a:schemeClr val="accent5"/>
                </a:solidFill>
                <a:latin typeface="Open Sans"/>
                <a:ea typeface="Open Sans"/>
                <a:cs typeface="Open Sans"/>
                <a:sym typeface="Open Sans"/>
              </a:endParaRPr>
            </a:p>
          </p:txBody>
        </p:sp>
      </p:grpSp>
      <p:grpSp>
        <p:nvGrpSpPr>
          <p:cNvPr id="691" name="Google Shape;691;p68"/>
          <p:cNvGrpSpPr/>
          <p:nvPr/>
        </p:nvGrpSpPr>
        <p:grpSpPr>
          <a:xfrm>
            <a:off x="3952038" y="3432675"/>
            <a:ext cx="2023200" cy="1060888"/>
            <a:chOff x="5196075" y="1192588"/>
            <a:chExt cx="2023200" cy="1060888"/>
          </a:xfrm>
        </p:grpSpPr>
        <p:pic>
          <p:nvPicPr>
            <p:cNvPr id="692" name="Google Shape;692;p68"/>
            <p:cNvPicPr preferRelativeResize="0"/>
            <p:nvPr/>
          </p:nvPicPr>
          <p:blipFill>
            <a:blip r:embed="rId7">
              <a:alphaModFix/>
            </a:blip>
            <a:stretch>
              <a:fillRect/>
            </a:stretch>
          </p:blipFill>
          <p:spPr>
            <a:xfrm>
              <a:off x="5608725" y="1192588"/>
              <a:ext cx="685800" cy="685800"/>
            </a:xfrm>
            <a:prstGeom prst="rect">
              <a:avLst/>
            </a:prstGeom>
            <a:noFill/>
            <a:ln>
              <a:noFill/>
            </a:ln>
          </p:spPr>
        </p:pic>
        <p:sp>
          <p:nvSpPr>
            <p:cNvPr id="693" name="Google Shape;693;p68"/>
            <p:cNvSpPr txBox="1"/>
            <p:nvPr/>
          </p:nvSpPr>
          <p:spPr>
            <a:xfrm>
              <a:off x="5196075" y="1914775"/>
              <a:ext cx="202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Prettier - Code formatter</a:t>
              </a:r>
              <a:endParaRPr sz="1000">
                <a:solidFill>
                  <a:schemeClr val="accent5"/>
                </a:solidFill>
                <a:latin typeface="Open Sans"/>
                <a:ea typeface="Open Sans"/>
                <a:cs typeface="Open Sans"/>
                <a:sym typeface="Open Sans"/>
              </a:endParaRPr>
            </a:p>
          </p:txBody>
        </p:sp>
      </p:grpSp>
      <p:grpSp>
        <p:nvGrpSpPr>
          <p:cNvPr id="694" name="Google Shape;694;p68"/>
          <p:cNvGrpSpPr/>
          <p:nvPr/>
        </p:nvGrpSpPr>
        <p:grpSpPr>
          <a:xfrm>
            <a:off x="1395450" y="3340650"/>
            <a:ext cx="1170000" cy="1244950"/>
            <a:chOff x="336175" y="2680700"/>
            <a:chExt cx="1170000" cy="1244950"/>
          </a:xfrm>
        </p:grpSpPr>
        <p:pic>
          <p:nvPicPr>
            <p:cNvPr id="695" name="Google Shape;695;p68"/>
            <p:cNvPicPr preferRelativeResize="0"/>
            <p:nvPr/>
          </p:nvPicPr>
          <p:blipFill>
            <a:blip r:embed="rId8">
              <a:alphaModFix/>
            </a:blip>
            <a:stretch>
              <a:fillRect/>
            </a:stretch>
          </p:blipFill>
          <p:spPr>
            <a:xfrm>
              <a:off x="495013" y="2680700"/>
              <a:ext cx="685800" cy="685800"/>
            </a:xfrm>
            <a:prstGeom prst="rect">
              <a:avLst/>
            </a:prstGeom>
            <a:noFill/>
            <a:ln>
              <a:noFill/>
            </a:ln>
          </p:spPr>
        </p:pic>
        <p:sp>
          <p:nvSpPr>
            <p:cNvPr id="696" name="Google Shape;696;p68"/>
            <p:cNvSpPr txBox="1"/>
            <p:nvPr/>
          </p:nvSpPr>
          <p:spPr>
            <a:xfrm>
              <a:off x="336175" y="3586950"/>
              <a:ext cx="11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Typescript Hero</a:t>
              </a:r>
              <a:endParaRPr sz="1000">
                <a:solidFill>
                  <a:schemeClr val="accent5"/>
                </a:solidFill>
                <a:latin typeface="Open Sans"/>
                <a:ea typeface="Open Sans"/>
                <a:cs typeface="Open Sans"/>
                <a:sym typeface="Open Sans"/>
              </a:endParaRPr>
            </a:p>
          </p:txBody>
        </p:sp>
      </p:grpSp>
      <p:sp>
        <p:nvSpPr>
          <p:cNvPr id="697" name="Google Shape;697;p68"/>
          <p:cNvSpPr txBox="1"/>
          <p:nvPr/>
        </p:nvSpPr>
        <p:spPr>
          <a:xfrm>
            <a:off x="433350" y="4828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Open Sans"/>
                <a:ea typeface="Open Sans"/>
                <a:cs typeface="Open Sans"/>
                <a:sym typeface="Open Sans"/>
              </a:rPr>
              <a:t>Installez les plugins suivants</a:t>
            </a:r>
            <a:endParaRPr i="1" sz="1200">
              <a:solidFill>
                <a:schemeClr val="dk2"/>
              </a:solidFill>
              <a:latin typeface="Open Sans"/>
              <a:ea typeface="Open Sans"/>
              <a:cs typeface="Open Sans"/>
              <a:sym typeface="Open Sans"/>
            </a:endParaRPr>
          </a:p>
        </p:txBody>
      </p:sp>
      <p:grpSp>
        <p:nvGrpSpPr>
          <p:cNvPr id="698" name="Google Shape;698;p68"/>
          <p:cNvGrpSpPr/>
          <p:nvPr/>
        </p:nvGrpSpPr>
        <p:grpSpPr>
          <a:xfrm>
            <a:off x="7023743" y="3493038"/>
            <a:ext cx="894000" cy="978313"/>
            <a:chOff x="6414143" y="3340638"/>
            <a:chExt cx="894000" cy="978313"/>
          </a:xfrm>
        </p:grpSpPr>
        <p:pic>
          <p:nvPicPr>
            <p:cNvPr id="699" name="Google Shape;699;p68"/>
            <p:cNvPicPr preferRelativeResize="0"/>
            <p:nvPr/>
          </p:nvPicPr>
          <p:blipFill>
            <a:blip r:embed="rId9">
              <a:alphaModFix/>
            </a:blip>
            <a:stretch>
              <a:fillRect/>
            </a:stretch>
          </p:blipFill>
          <p:spPr>
            <a:xfrm>
              <a:off x="6442038" y="3340638"/>
              <a:ext cx="685800" cy="685800"/>
            </a:xfrm>
            <a:prstGeom prst="rect">
              <a:avLst/>
            </a:prstGeom>
            <a:noFill/>
            <a:ln>
              <a:noFill/>
            </a:ln>
          </p:spPr>
        </p:pic>
        <p:sp>
          <p:nvSpPr>
            <p:cNvPr id="700" name="Google Shape;700;p68"/>
            <p:cNvSpPr txBox="1"/>
            <p:nvPr/>
          </p:nvSpPr>
          <p:spPr>
            <a:xfrm>
              <a:off x="6414143" y="3980250"/>
              <a:ext cx="89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Live Server</a:t>
              </a:r>
              <a:endParaRPr sz="1000">
                <a:solidFill>
                  <a:schemeClr val="accent5"/>
                </a:solidFill>
                <a:latin typeface="Open Sans"/>
                <a:ea typeface="Open Sans"/>
                <a:cs typeface="Open Sans"/>
                <a:sym typeface="Open Sans"/>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9"/>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Environnement de travail</a:t>
            </a:r>
            <a:endParaRPr b="1" sz="1700">
              <a:latin typeface="Open Sans"/>
              <a:ea typeface="Open Sans"/>
              <a:cs typeface="Open Sans"/>
              <a:sym typeface="Open Sans"/>
            </a:endParaRPr>
          </a:p>
        </p:txBody>
      </p:sp>
      <p:sp>
        <p:nvSpPr>
          <p:cNvPr id="706" name="Google Shape;706;p69"/>
          <p:cNvSpPr txBox="1"/>
          <p:nvPr/>
        </p:nvSpPr>
        <p:spPr>
          <a:xfrm>
            <a:off x="174250" y="1998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Visual Studio Code - Configuration</a:t>
            </a:r>
            <a:endParaRPr b="1" u="sng">
              <a:solidFill>
                <a:schemeClr val="lt2"/>
              </a:solidFill>
              <a:latin typeface="Open Sans"/>
              <a:ea typeface="Open Sans"/>
              <a:cs typeface="Open Sans"/>
              <a:sym typeface="Open Sans"/>
            </a:endParaRPr>
          </a:p>
        </p:txBody>
      </p:sp>
      <p:sp>
        <p:nvSpPr>
          <p:cNvPr id="707" name="Google Shape;707;p69"/>
          <p:cNvSpPr txBox="1"/>
          <p:nvPr/>
        </p:nvSpPr>
        <p:spPr>
          <a:xfrm>
            <a:off x="5355575" y="808250"/>
            <a:ext cx="3949800" cy="124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Ma config:</a:t>
            </a:r>
            <a:endParaRPr>
              <a:latin typeface="Open Sans"/>
              <a:ea typeface="Open Sans"/>
              <a:cs typeface="Open Sans"/>
              <a:sym typeface="Open Sans"/>
            </a:endParaRPr>
          </a:p>
          <a:p>
            <a:pPr indent="0" lvl="0" marL="76200" marR="76200" rtl="0" algn="l">
              <a:lnSpc>
                <a:spcPct val="115000"/>
              </a:lnSpc>
              <a:spcBef>
                <a:spcPts val="0"/>
              </a:spcBef>
              <a:spcAft>
                <a:spcPts val="0"/>
              </a:spcAft>
              <a:buNone/>
            </a:pPr>
            <a:r>
              <a:t/>
            </a:r>
            <a:endParaRPr sz="1100">
              <a:solidFill>
                <a:srgbClr val="444444"/>
              </a:solidFill>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grpSp>
        <p:nvGrpSpPr>
          <p:cNvPr id="708" name="Google Shape;708;p69"/>
          <p:cNvGrpSpPr/>
          <p:nvPr/>
        </p:nvGrpSpPr>
        <p:grpSpPr>
          <a:xfrm>
            <a:off x="378600" y="1714025"/>
            <a:ext cx="4193400" cy="1477500"/>
            <a:chOff x="378600" y="1714025"/>
            <a:chExt cx="4193400" cy="1477500"/>
          </a:xfrm>
        </p:grpSpPr>
        <p:sp>
          <p:nvSpPr>
            <p:cNvPr id="709" name="Google Shape;709;p69"/>
            <p:cNvSpPr txBox="1"/>
            <p:nvPr/>
          </p:nvSpPr>
          <p:spPr>
            <a:xfrm>
              <a:off x="378600" y="1714025"/>
              <a:ext cx="4193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Suivre les instructions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File -&gt; Préférence -&gt; Système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Cliquez sur</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Copier - Coller ma config</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Sauvegarder </a:t>
              </a:r>
              <a:endParaRPr>
                <a:latin typeface="Open Sans"/>
                <a:ea typeface="Open Sans"/>
                <a:cs typeface="Open Sans"/>
                <a:sym typeface="Open Sans"/>
              </a:endParaRPr>
            </a:p>
          </p:txBody>
        </p:sp>
        <p:pic>
          <p:nvPicPr>
            <p:cNvPr id="710" name="Google Shape;710;p69"/>
            <p:cNvPicPr preferRelativeResize="0"/>
            <p:nvPr/>
          </p:nvPicPr>
          <p:blipFill>
            <a:blip r:embed="rId3">
              <a:alphaModFix/>
            </a:blip>
            <a:stretch>
              <a:fillRect/>
            </a:stretch>
          </p:blipFill>
          <p:spPr>
            <a:xfrm>
              <a:off x="1942825" y="2258850"/>
              <a:ext cx="200025" cy="266700"/>
            </a:xfrm>
            <a:prstGeom prst="rect">
              <a:avLst/>
            </a:prstGeom>
            <a:noFill/>
            <a:ln>
              <a:noFill/>
            </a:ln>
          </p:spPr>
        </p:pic>
      </p:grpSp>
      <p:sp>
        <p:nvSpPr>
          <p:cNvPr id="711" name="Google Shape;711;p69"/>
          <p:cNvSpPr txBox="1"/>
          <p:nvPr/>
        </p:nvSpPr>
        <p:spPr>
          <a:xfrm>
            <a:off x="5284850" y="1108275"/>
            <a:ext cx="41619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44444"/>
                </a:solidFill>
              </a:rPr>
              <a:t>{</a:t>
            </a:r>
            <a:endParaRPr sz="1100">
              <a:solidFill>
                <a:srgbClr val="444444"/>
              </a:solidFill>
            </a:endParaRPr>
          </a:p>
          <a:p>
            <a:pPr indent="0" lvl="0" marL="0" rtl="0" algn="l">
              <a:spcBef>
                <a:spcPts val="0"/>
              </a:spcBef>
              <a:spcAft>
                <a:spcPts val="0"/>
              </a:spcAft>
              <a:buNone/>
            </a:pPr>
            <a:r>
              <a:rPr lang="en" sz="1100">
                <a:solidFill>
                  <a:srgbClr val="444444"/>
                </a:solidFill>
              </a:rPr>
              <a:t>  "editor.formatOnSave": </a:t>
            </a:r>
            <a:r>
              <a:rPr lang="en" sz="1100">
                <a:solidFill>
                  <a:srgbClr val="78A960"/>
                </a:solidFill>
              </a:rPr>
              <a:t>true</a:t>
            </a:r>
            <a:r>
              <a:rPr lang="en" sz="1100">
                <a:solidFill>
                  <a:srgbClr val="444444"/>
                </a:solidFill>
              </a:rPr>
              <a:t>,</a:t>
            </a:r>
            <a:endParaRPr sz="1100">
              <a:solidFill>
                <a:srgbClr val="444444"/>
              </a:solidFill>
            </a:endParaRPr>
          </a:p>
          <a:p>
            <a:pPr indent="0" lvl="0" marL="0" rtl="0" algn="l">
              <a:spcBef>
                <a:spcPts val="0"/>
              </a:spcBef>
              <a:spcAft>
                <a:spcPts val="0"/>
              </a:spcAft>
              <a:buNone/>
            </a:pPr>
            <a:r>
              <a:rPr lang="en" sz="1100">
                <a:solidFill>
                  <a:srgbClr val="444444"/>
                </a:solidFill>
              </a:rPr>
              <a:t>  "editor.defaultFormatter": </a:t>
            </a:r>
            <a:r>
              <a:rPr lang="en" sz="1100">
                <a:solidFill>
                  <a:srgbClr val="880000"/>
                </a:solidFill>
              </a:rPr>
              <a:t>"esbenp.prettier-vscode"</a:t>
            </a:r>
            <a:r>
              <a:rPr lang="en" sz="1100">
                <a:solidFill>
                  <a:srgbClr val="444444"/>
                </a:solidFill>
              </a:rPr>
              <a:t>,</a:t>
            </a:r>
            <a:endParaRPr sz="1100">
              <a:solidFill>
                <a:srgbClr val="444444"/>
              </a:solidFill>
            </a:endParaRPr>
          </a:p>
          <a:p>
            <a:pPr indent="0" lvl="0" marL="0" rtl="0" algn="l">
              <a:spcBef>
                <a:spcPts val="0"/>
              </a:spcBef>
              <a:spcAft>
                <a:spcPts val="0"/>
              </a:spcAft>
              <a:buNone/>
            </a:pPr>
            <a:r>
              <a:rPr lang="en" sz="1100">
                <a:solidFill>
                  <a:srgbClr val="444444"/>
                </a:solidFill>
              </a:rPr>
              <a:t>  "typescript.tsdk": </a:t>
            </a:r>
            <a:r>
              <a:rPr lang="en" sz="1100">
                <a:solidFill>
                  <a:srgbClr val="880000"/>
                </a:solidFill>
              </a:rPr>
              <a:t>"./node_modules/typescript/lib"</a:t>
            </a:r>
            <a:r>
              <a:rPr lang="en" sz="1100">
                <a:solidFill>
                  <a:srgbClr val="444444"/>
                </a:solidFill>
              </a:rPr>
              <a:t>,</a:t>
            </a:r>
            <a:endParaRPr sz="1100">
              <a:solidFill>
                <a:srgbClr val="444444"/>
              </a:solidFill>
            </a:endParaRPr>
          </a:p>
          <a:p>
            <a:pPr indent="0" lvl="0" marL="0" rtl="0" algn="l">
              <a:spcBef>
                <a:spcPts val="0"/>
              </a:spcBef>
              <a:spcAft>
                <a:spcPts val="0"/>
              </a:spcAft>
              <a:buNone/>
            </a:pPr>
            <a:r>
              <a:rPr lang="en" sz="1100">
                <a:solidFill>
                  <a:srgbClr val="444444"/>
                </a:solidFill>
              </a:rPr>
              <a:t>  "[html]": {</a:t>
            </a:r>
            <a:endParaRPr sz="1100">
              <a:solidFill>
                <a:srgbClr val="444444"/>
              </a:solidFill>
            </a:endParaRPr>
          </a:p>
          <a:p>
            <a:pPr indent="0" lvl="0" marL="0" rtl="0" algn="l">
              <a:spcBef>
                <a:spcPts val="0"/>
              </a:spcBef>
              <a:spcAft>
                <a:spcPts val="0"/>
              </a:spcAft>
              <a:buNone/>
            </a:pPr>
            <a:r>
              <a:rPr lang="en" sz="1100">
                <a:solidFill>
                  <a:srgbClr val="444444"/>
                </a:solidFill>
              </a:rPr>
              <a:t>    "editor.defaultFormatter": </a:t>
            </a:r>
            <a:r>
              <a:rPr lang="en" sz="1100">
                <a:solidFill>
                  <a:srgbClr val="880000"/>
                </a:solidFill>
              </a:rPr>
              <a:t>"esbenp.prettier-vscode"</a:t>
            </a:r>
            <a:endParaRPr sz="1100">
              <a:solidFill>
                <a:srgbClr val="444444"/>
              </a:solidFill>
            </a:endParaRPr>
          </a:p>
          <a:p>
            <a:pPr indent="0" lvl="0" marL="0" rtl="0" algn="l">
              <a:spcBef>
                <a:spcPts val="0"/>
              </a:spcBef>
              <a:spcAft>
                <a:spcPts val="0"/>
              </a:spcAft>
              <a:buNone/>
            </a:pPr>
            <a:r>
              <a:rPr lang="en" sz="1100">
                <a:solidFill>
                  <a:srgbClr val="444444"/>
                </a:solidFill>
              </a:rPr>
              <a:t>  },</a:t>
            </a:r>
            <a:endParaRPr sz="1100">
              <a:solidFill>
                <a:srgbClr val="444444"/>
              </a:solidFill>
            </a:endParaRPr>
          </a:p>
          <a:p>
            <a:pPr indent="0" lvl="0" marL="0" rtl="0" algn="l">
              <a:spcBef>
                <a:spcPts val="0"/>
              </a:spcBef>
              <a:spcAft>
                <a:spcPts val="0"/>
              </a:spcAft>
              <a:buNone/>
            </a:pPr>
            <a:r>
              <a:rPr lang="en" sz="1100">
                <a:solidFill>
                  <a:srgbClr val="444444"/>
                </a:solidFill>
              </a:rPr>
              <a:t>  "[typescript]": {</a:t>
            </a:r>
            <a:endParaRPr sz="1100">
              <a:solidFill>
                <a:srgbClr val="444444"/>
              </a:solidFill>
            </a:endParaRPr>
          </a:p>
          <a:p>
            <a:pPr indent="0" lvl="0" marL="0" rtl="0" algn="l">
              <a:spcBef>
                <a:spcPts val="0"/>
              </a:spcBef>
              <a:spcAft>
                <a:spcPts val="0"/>
              </a:spcAft>
              <a:buNone/>
            </a:pPr>
            <a:r>
              <a:rPr lang="en" sz="1100">
                <a:solidFill>
                  <a:srgbClr val="444444"/>
                </a:solidFill>
              </a:rPr>
              <a:t>    "editor.defaultFormatter": </a:t>
            </a:r>
            <a:r>
              <a:rPr lang="en" sz="1100">
                <a:solidFill>
                  <a:srgbClr val="880000"/>
                </a:solidFill>
              </a:rPr>
              <a:t>"esbenp.prettier-vscode"</a:t>
            </a:r>
            <a:endParaRPr sz="1100">
              <a:solidFill>
                <a:srgbClr val="444444"/>
              </a:solidFill>
            </a:endParaRPr>
          </a:p>
          <a:p>
            <a:pPr indent="0" lvl="0" marL="0" rtl="0" algn="l">
              <a:spcBef>
                <a:spcPts val="0"/>
              </a:spcBef>
              <a:spcAft>
                <a:spcPts val="0"/>
              </a:spcAft>
              <a:buNone/>
            </a:pPr>
            <a:r>
              <a:rPr lang="en" sz="1100">
                <a:solidFill>
                  <a:srgbClr val="444444"/>
                </a:solidFill>
              </a:rPr>
              <a:t>  },</a:t>
            </a:r>
            <a:endParaRPr sz="1100">
              <a:solidFill>
                <a:srgbClr val="444444"/>
              </a:solidFill>
            </a:endParaRPr>
          </a:p>
          <a:p>
            <a:pPr indent="0" lvl="0" marL="0" rtl="0" algn="l">
              <a:spcBef>
                <a:spcPts val="0"/>
              </a:spcBef>
              <a:spcAft>
                <a:spcPts val="0"/>
              </a:spcAft>
              <a:buNone/>
            </a:pPr>
            <a:r>
              <a:rPr lang="en" sz="1100">
                <a:solidFill>
                  <a:srgbClr val="444444"/>
                </a:solidFill>
              </a:rPr>
              <a:t>  "[javascript]": {</a:t>
            </a:r>
            <a:endParaRPr sz="1100">
              <a:solidFill>
                <a:srgbClr val="444444"/>
              </a:solidFill>
            </a:endParaRPr>
          </a:p>
          <a:p>
            <a:pPr indent="0" lvl="0" marL="0" rtl="0" algn="l">
              <a:spcBef>
                <a:spcPts val="0"/>
              </a:spcBef>
              <a:spcAft>
                <a:spcPts val="0"/>
              </a:spcAft>
              <a:buNone/>
            </a:pPr>
            <a:r>
              <a:rPr lang="en" sz="1100">
                <a:solidFill>
                  <a:srgbClr val="444444"/>
                </a:solidFill>
              </a:rPr>
              <a:t>    "editor.defaultFormatter": </a:t>
            </a:r>
            <a:r>
              <a:rPr lang="en" sz="1100">
                <a:solidFill>
                  <a:srgbClr val="880000"/>
                </a:solidFill>
              </a:rPr>
              <a:t>"esbenp.prettier-vscode"</a:t>
            </a:r>
            <a:endParaRPr sz="1100">
              <a:solidFill>
                <a:srgbClr val="444444"/>
              </a:solidFill>
            </a:endParaRPr>
          </a:p>
          <a:p>
            <a:pPr indent="0" lvl="0" marL="0" rtl="0" algn="l">
              <a:spcBef>
                <a:spcPts val="0"/>
              </a:spcBef>
              <a:spcAft>
                <a:spcPts val="0"/>
              </a:spcAft>
              <a:buNone/>
            </a:pPr>
            <a:r>
              <a:rPr lang="en" sz="1100">
                <a:solidFill>
                  <a:srgbClr val="444444"/>
                </a:solidFill>
              </a:rPr>
              <a:t>  },</a:t>
            </a:r>
            <a:endParaRPr sz="1100">
              <a:solidFill>
                <a:srgbClr val="444444"/>
              </a:solidFill>
            </a:endParaRPr>
          </a:p>
          <a:p>
            <a:pPr indent="0" lvl="0" marL="0" rtl="0" algn="l">
              <a:spcBef>
                <a:spcPts val="0"/>
              </a:spcBef>
              <a:spcAft>
                <a:spcPts val="0"/>
              </a:spcAft>
              <a:buNone/>
            </a:pPr>
            <a:r>
              <a:rPr lang="en" sz="1100">
                <a:solidFill>
                  <a:srgbClr val="444444"/>
                </a:solidFill>
              </a:rPr>
              <a:t>  "typescript.updateImportsOnFileMove.enabled": </a:t>
            </a:r>
            <a:r>
              <a:rPr lang="en" sz="1100">
                <a:solidFill>
                  <a:srgbClr val="880000"/>
                </a:solidFill>
              </a:rPr>
              <a:t>"never"</a:t>
            </a:r>
            <a:r>
              <a:rPr lang="en" sz="1100">
                <a:solidFill>
                  <a:srgbClr val="444444"/>
                </a:solidFill>
              </a:rPr>
              <a:t>,</a:t>
            </a:r>
            <a:endParaRPr sz="1100">
              <a:solidFill>
                <a:srgbClr val="444444"/>
              </a:solidFill>
            </a:endParaRPr>
          </a:p>
          <a:p>
            <a:pPr indent="0" lvl="0" marL="0" rtl="0" algn="l">
              <a:spcBef>
                <a:spcPts val="0"/>
              </a:spcBef>
              <a:spcAft>
                <a:spcPts val="0"/>
              </a:spcAft>
              <a:buNone/>
            </a:pPr>
            <a:r>
              <a:rPr lang="en" sz="1100">
                <a:solidFill>
                  <a:srgbClr val="444444"/>
                </a:solidFill>
              </a:rPr>
              <a:t>  "workbench.iconTheme": </a:t>
            </a:r>
            <a:r>
              <a:rPr lang="en" sz="1100">
                <a:solidFill>
                  <a:srgbClr val="880000"/>
                </a:solidFill>
              </a:rPr>
              <a:t>"material-icon-theme"</a:t>
            </a:r>
            <a:r>
              <a:rPr lang="en" sz="1100">
                <a:solidFill>
                  <a:srgbClr val="444444"/>
                </a:solidFill>
              </a:rPr>
              <a:t>,</a:t>
            </a:r>
            <a:endParaRPr sz="1100">
              <a:solidFill>
                <a:srgbClr val="444444"/>
              </a:solidFill>
            </a:endParaRPr>
          </a:p>
          <a:p>
            <a:pPr indent="0" lvl="0" marL="0" rtl="0" algn="l">
              <a:spcBef>
                <a:spcPts val="0"/>
              </a:spcBef>
              <a:spcAft>
                <a:spcPts val="0"/>
              </a:spcAft>
              <a:buNone/>
            </a:pPr>
            <a:r>
              <a:rPr lang="en" sz="1100">
                <a:solidFill>
                  <a:srgbClr val="444444"/>
                </a:solidFill>
              </a:rPr>
              <a:t>  "terminal.integrated.tabs.enabled": </a:t>
            </a:r>
            <a:r>
              <a:rPr lang="en" sz="1100">
                <a:solidFill>
                  <a:srgbClr val="78A960"/>
                </a:solidFill>
              </a:rPr>
              <a:t>true</a:t>
            </a:r>
            <a:endParaRPr sz="1100">
              <a:solidFill>
                <a:srgbClr val="444444"/>
              </a:solidFill>
            </a:endParaRPr>
          </a:p>
          <a:p>
            <a:pPr indent="0" lvl="0" marL="0" marR="76200" rtl="0" algn="l">
              <a:lnSpc>
                <a:spcPct val="115000"/>
              </a:lnSpc>
              <a:spcBef>
                <a:spcPts val="0"/>
              </a:spcBef>
              <a:spcAft>
                <a:spcPts val="0"/>
              </a:spcAft>
              <a:buNone/>
            </a:pPr>
            <a:r>
              <a:rPr lang="en" sz="1100">
                <a:solidFill>
                  <a:srgbClr val="444444"/>
                </a:solidFill>
              </a:rPr>
              <a:t>}</a:t>
            </a:r>
            <a:endParaRPr>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0"/>
          <p:cNvSpPr/>
          <p:nvPr/>
        </p:nvSpPr>
        <p:spPr>
          <a:xfrm>
            <a:off x="5559675" y="1777925"/>
            <a:ext cx="3408000" cy="14373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0"/>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ReactJs</a:t>
            </a:r>
            <a:endParaRPr b="1" sz="1700">
              <a:latin typeface="Open Sans"/>
              <a:ea typeface="Open Sans"/>
              <a:cs typeface="Open Sans"/>
              <a:sym typeface="Open Sans"/>
            </a:endParaRPr>
          </a:p>
        </p:txBody>
      </p:sp>
      <p:pic>
        <p:nvPicPr>
          <p:cNvPr id="718" name="Google Shape;718;p70"/>
          <p:cNvPicPr preferRelativeResize="0"/>
          <p:nvPr/>
        </p:nvPicPr>
        <p:blipFill>
          <a:blip r:embed="rId3">
            <a:alphaModFix/>
          </a:blip>
          <a:stretch>
            <a:fillRect/>
          </a:stretch>
        </p:blipFill>
        <p:spPr>
          <a:xfrm>
            <a:off x="8120903" y="49456"/>
            <a:ext cx="921676" cy="1068099"/>
          </a:xfrm>
          <a:prstGeom prst="rect">
            <a:avLst/>
          </a:prstGeom>
          <a:noFill/>
          <a:ln>
            <a:noFill/>
          </a:ln>
        </p:spPr>
      </p:pic>
      <p:sp>
        <p:nvSpPr>
          <p:cNvPr id="719" name="Google Shape;719;p70"/>
          <p:cNvSpPr txBox="1"/>
          <p:nvPr/>
        </p:nvSpPr>
        <p:spPr>
          <a:xfrm>
            <a:off x="66425" y="251625"/>
            <a:ext cx="663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Créer un projet:</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npx create-react-app myfirstappreact --template typescript</a:t>
            </a:r>
            <a:endParaRPr>
              <a:latin typeface="Open Sans"/>
              <a:ea typeface="Open Sans"/>
              <a:cs typeface="Open Sans"/>
              <a:sym typeface="Open Sans"/>
            </a:endParaRPr>
          </a:p>
        </p:txBody>
      </p:sp>
      <p:sp>
        <p:nvSpPr>
          <p:cNvPr id="720" name="Google Shape;720;p70"/>
          <p:cNvSpPr txBox="1"/>
          <p:nvPr/>
        </p:nvSpPr>
        <p:spPr>
          <a:xfrm>
            <a:off x="66425" y="876800"/>
            <a:ext cx="54327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React hooks:</a:t>
            </a:r>
            <a:endParaRPr>
              <a:latin typeface="Open Sans"/>
              <a:ea typeface="Open Sans"/>
              <a:cs typeface="Open Sans"/>
              <a:sym typeface="Open Sans"/>
            </a:endParaRPr>
          </a:p>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4"/>
              </a:rPr>
              <a:t>https://fr.reactjs.org/docs/hooks-intro.html</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Il est important de comprendre useState et useEffect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Custom hooks: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5"/>
              </a:rPr>
              <a:t>https://fr.reactjs.org/docs/hooks-custom.html</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React Router:</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6"/>
              </a:rPr>
              <a:t>https://reactrouter.com/web/guides/quick-start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React Sass: </a:t>
            </a:r>
            <a:endParaRPr>
              <a:latin typeface="Open Sans"/>
              <a:ea typeface="Open Sans"/>
              <a:cs typeface="Open Sans"/>
              <a:sym typeface="Open Sans"/>
            </a:endParaRPr>
          </a:p>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7"/>
              </a:rPr>
              <a:t>https://create-react-app.dev/docs/adding-a-sass-stylesheet/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Tutoriels:</a:t>
            </a:r>
            <a:endParaRPr>
              <a:latin typeface="Open Sans"/>
              <a:ea typeface="Open Sans"/>
              <a:cs typeface="Open Sans"/>
              <a:sym typeface="Open Sans"/>
            </a:endParaRPr>
          </a:p>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8"/>
              </a:rPr>
              <a:t>https://www.youtube.com/watch?v=SMgQlTSoXf0&amp;list=PLjwdMgw5TTLWom67YfZuha-1iYzIirwJR</a:t>
            </a:r>
            <a:r>
              <a:rPr lang="en">
                <a:latin typeface="Open Sans"/>
                <a:ea typeface="Open Sans"/>
                <a:cs typeface="Open Sans"/>
                <a:sym typeface="Open Sans"/>
              </a:rPr>
              <a:t> </a:t>
            </a:r>
            <a:endParaRPr>
              <a:latin typeface="Open Sans"/>
              <a:ea typeface="Open Sans"/>
              <a:cs typeface="Open Sans"/>
              <a:sym typeface="Open Sans"/>
            </a:endParaRPr>
          </a:p>
        </p:txBody>
      </p:sp>
      <p:sp>
        <p:nvSpPr>
          <p:cNvPr id="721" name="Google Shape;721;p70"/>
          <p:cNvSpPr txBox="1"/>
          <p:nvPr/>
        </p:nvSpPr>
        <p:spPr>
          <a:xfrm>
            <a:off x="5096375" y="1334950"/>
            <a:ext cx="3946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E1E1E"/>
                </a:solidFill>
                <a:latin typeface="Open Sans"/>
                <a:ea typeface="Open Sans"/>
                <a:cs typeface="Open Sans"/>
                <a:sym typeface="Open Sans"/>
              </a:rPr>
              <a:t>   Exemple:</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git clone --branch  10.ReactExample https://github.com/poohia/YnovDevWebMobile.git myFirstReactApp</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cd myFirstReactApp </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npm install</a:t>
            </a:r>
            <a:endParaRPr>
              <a:solidFill>
                <a:schemeClr val="lt1"/>
              </a:solidFill>
              <a:latin typeface="Open Sans"/>
              <a:ea typeface="Open Sans"/>
              <a:cs typeface="Open Sans"/>
              <a:sym typeface="Open Sans"/>
            </a:endParaRPr>
          </a:p>
          <a:p>
            <a:pPr indent="0" lvl="0" marL="457200" rtl="0" algn="l">
              <a:spcBef>
                <a:spcPts val="0"/>
              </a:spcBef>
              <a:spcAft>
                <a:spcPts val="0"/>
              </a:spcAft>
              <a:buNone/>
            </a:pPr>
            <a:r>
              <a:rPr lang="en">
                <a:solidFill>
                  <a:schemeClr val="lt1"/>
                </a:solidFill>
                <a:latin typeface="Open Sans"/>
                <a:ea typeface="Open Sans"/>
                <a:cs typeface="Open Sans"/>
                <a:sym typeface="Open Sans"/>
              </a:rPr>
              <a:t>$ npm start</a:t>
            </a:r>
            <a:endParaRPr>
              <a:solidFill>
                <a:schemeClr val="lt1"/>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1"/>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Git</a:t>
            </a:r>
            <a:endParaRPr b="1" sz="1700">
              <a:latin typeface="Open Sans"/>
              <a:ea typeface="Open Sans"/>
              <a:cs typeface="Open Sans"/>
              <a:sym typeface="Open Sans"/>
            </a:endParaRPr>
          </a:p>
        </p:txBody>
      </p:sp>
      <p:pic>
        <p:nvPicPr>
          <p:cNvPr id="727" name="Google Shape;727;p71"/>
          <p:cNvPicPr preferRelativeResize="0"/>
          <p:nvPr/>
        </p:nvPicPr>
        <p:blipFill>
          <a:blip r:embed="rId3">
            <a:alphaModFix/>
          </a:blip>
          <a:stretch>
            <a:fillRect/>
          </a:stretch>
        </p:blipFill>
        <p:spPr>
          <a:xfrm>
            <a:off x="8013507" y="79193"/>
            <a:ext cx="1028800" cy="535825"/>
          </a:xfrm>
          <a:prstGeom prst="rect">
            <a:avLst/>
          </a:prstGeom>
          <a:noFill/>
          <a:ln>
            <a:noFill/>
          </a:ln>
        </p:spPr>
      </p:pic>
      <p:sp>
        <p:nvSpPr>
          <p:cNvPr id="728" name="Google Shape;728;p71"/>
          <p:cNvSpPr txBox="1"/>
          <p:nvPr/>
        </p:nvSpPr>
        <p:spPr>
          <a:xfrm>
            <a:off x="161400" y="398400"/>
            <a:ext cx="7445100" cy="4494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Cloner un projet</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clone {https://}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Créer une branche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checkout -b {nombranche}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Supprimer une branche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branch -D {nombranche}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Changer de branche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checkout {nombranche}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Pousser vos modifications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add {soit “.” soit le nom des fichiers} ( très souvent sa sera git add .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commit -m “{message}”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push origin {nombranche}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Mettre à jour votre branche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fetch ( fetch permet de mettre à jour votre git par rapport à l’origin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pull origin {nombranche}</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nvSpPr>
        <p:spPr>
          <a:xfrm>
            <a:off x="-6400" y="282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Environnement de travail</a:t>
            </a:r>
            <a:endParaRPr b="1" sz="1700">
              <a:latin typeface="Open Sans"/>
              <a:ea typeface="Open Sans"/>
              <a:cs typeface="Open Sans"/>
              <a:sym typeface="Open Sans"/>
            </a:endParaRPr>
          </a:p>
        </p:txBody>
      </p:sp>
      <p:sp>
        <p:nvSpPr>
          <p:cNvPr id="123" name="Google Shape;123;p18"/>
          <p:cNvSpPr txBox="1"/>
          <p:nvPr/>
        </p:nvSpPr>
        <p:spPr>
          <a:xfrm>
            <a:off x="174250" y="4284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Software - Hardware </a:t>
            </a:r>
            <a:r>
              <a:rPr b="1" lang="en" u="sng">
                <a:solidFill>
                  <a:schemeClr val="lt2"/>
                </a:solidFill>
                <a:latin typeface="Open Sans"/>
                <a:ea typeface="Open Sans"/>
                <a:cs typeface="Open Sans"/>
                <a:sym typeface="Open Sans"/>
              </a:rPr>
              <a:t>optionnel</a:t>
            </a:r>
            <a:endParaRPr b="1" u="sng">
              <a:solidFill>
                <a:schemeClr val="lt2"/>
              </a:solidFill>
              <a:latin typeface="Open Sans"/>
              <a:ea typeface="Open Sans"/>
              <a:cs typeface="Open Sans"/>
              <a:sym typeface="Open Sans"/>
            </a:endParaRPr>
          </a:p>
        </p:txBody>
      </p:sp>
      <p:grpSp>
        <p:nvGrpSpPr>
          <p:cNvPr id="124" name="Google Shape;124;p18"/>
          <p:cNvGrpSpPr/>
          <p:nvPr/>
        </p:nvGrpSpPr>
        <p:grpSpPr>
          <a:xfrm>
            <a:off x="2836088" y="1439650"/>
            <a:ext cx="1170000" cy="1190275"/>
            <a:chOff x="2836088" y="1439650"/>
            <a:chExt cx="1170000" cy="1190275"/>
          </a:xfrm>
        </p:grpSpPr>
        <p:pic>
          <p:nvPicPr>
            <p:cNvPr id="125" name="Google Shape;125;p18"/>
            <p:cNvPicPr preferRelativeResize="0"/>
            <p:nvPr/>
          </p:nvPicPr>
          <p:blipFill>
            <a:blip r:embed="rId3">
              <a:alphaModFix/>
            </a:blip>
            <a:stretch>
              <a:fillRect/>
            </a:stretch>
          </p:blipFill>
          <p:spPr>
            <a:xfrm>
              <a:off x="2891250" y="1439650"/>
              <a:ext cx="907276" cy="907276"/>
            </a:xfrm>
            <a:prstGeom prst="rect">
              <a:avLst/>
            </a:prstGeom>
            <a:noFill/>
            <a:ln>
              <a:noFill/>
            </a:ln>
          </p:spPr>
        </p:pic>
        <p:sp>
          <p:nvSpPr>
            <p:cNvPr id="126" name="Google Shape;126;p18">
              <a:hlinkClick r:id="rId4"/>
            </p:cNvPr>
            <p:cNvSpPr txBox="1"/>
            <p:nvPr/>
          </p:nvSpPr>
          <p:spPr>
            <a:xfrm>
              <a:off x="2836088" y="2291225"/>
              <a:ext cx="11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accent5"/>
                  </a:solidFill>
                  <a:latin typeface="Open Sans"/>
                  <a:ea typeface="Open Sans"/>
                  <a:cs typeface="Open Sans"/>
                  <a:sym typeface="Open Sans"/>
                </a:rPr>
                <a:t>Téléchargement</a:t>
              </a:r>
              <a:endParaRPr sz="1000" u="sng">
                <a:solidFill>
                  <a:schemeClr val="accent5"/>
                </a:solidFill>
                <a:latin typeface="Open Sans"/>
                <a:ea typeface="Open Sans"/>
                <a:cs typeface="Open Sans"/>
                <a:sym typeface="Open Sans"/>
              </a:endParaRPr>
            </a:p>
          </p:txBody>
        </p:sp>
      </p:grpSp>
      <p:grpSp>
        <p:nvGrpSpPr>
          <p:cNvPr id="127" name="Google Shape;127;p18"/>
          <p:cNvGrpSpPr/>
          <p:nvPr/>
        </p:nvGrpSpPr>
        <p:grpSpPr>
          <a:xfrm>
            <a:off x="4627201" y="1181650"/>
            <a:ext cx="1296699" cy="1706275"/>
            <a:chOff x="4980576" y="1188725"/>
            <a:chExt cx="1296699" cy="1706275"/>
          </a:xfrm>
        </p:grpSpPr>
        <p:pic>
          <p:nvPicPr>
            <p:cNvPr id="128" name="Google Shape;128;p18">
              <a:hlinkClick r:id="rId5"/>
            </p:cNvPr>
            <p:cNvPicPr preferRelativeResize="0"/>
            <p:nvPr/>
          </p:nvPicPr>
          <p:blipFill>
            <a:blip r:embed="rId6">
              <a:alphaModFix/>
            </a:blip>
            <a:stretch>
              <a:fillRect/>
            </a:stretch>
          </p:blipFill>
          <p:spPr>
            <a:xfrm>
              <a:off x="5058075" y="1188725"/>
              <a:ext cx="1219200" cy="1219200"/>
            </a:xfrm>
            <a:prstGeom prst="rect">
              <a:avLst/>
            </a:prstGeom>
            <a:noFill/>
            <a:ln>
              <a:noFill/>
            </a:ln>
          </p:spPr>
        </p:pic>
        <p:sp>
          <p:nvSpPr>
            <p:cNvPr id="129" name="Google Shape;129;p18"/>
            <p:cNvSpPr txBox="1"/>
            <p:nvPr/>
          </p:nvSpPr>
          <p:spPr>
            <a:xfrm>
              <a:off x="4980576" y="2402400"/>
              <a:ext cx="1296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latin typeface="Open Sans"/>
                  <a:ea typeface="Open Sans"/>
                  <a:cs typeface="Open Sans"/>
                  <a:sym typeface="Open Sans"/>
                </a:rPr>
                <a:t>Smartphone IOS / Android</a:t>
              </a:r>
              <a:endParaRPr sz="1000">
                <a:solidFill>
                  <a:schemeClr val="accent5"/>
                </a:solidFill>
                <a:latin typeface="Open Sans"/>
                <a:ea typeface="Open Sans"/>
                <a:cs typeface="Open Sans"/>
                <a:sym typeface="Open Sans"/>
              </a:endParaRPr>
            </a:p>
          </p:txBody>
        </p:sp>
      </p:grpSp>
      <p:grpSp>
        <p:nvGrpSpPr>
          <p:cNvPr id="130" name="Google Shape;130;p18"/>
          <p:cNvGrpSpPr/>
          <p:nvPr/>
        </p:nvGrpSpPr>
        <p:grpSpPr>
          <a:xfrm>
            <a:off x="576425" y="1439650"/>
            <a:ext cx="1528075" cy="1132100"/>
            <a:chOff x="576425" y="1439650"/>
            <a:chExt cx="1528075" cy="1132100"/>
          </a:xfrm>
        </p:grpSpPr>
        <p:pic>
          <p:nvPicPr>
            <p:cNvPr id="131" name="Google Shape;131;p18"/>
            <p:cNvPicPr preferRelativeResize="0"/>
            <p:nvPr/>
          </p:nvPicPr>
          <p:blipFill>
            <a:blip r:embed="rId7">
              <a:alphaModFix/>
            </a:blip>
            <a:stretch>
              <a:fillRect/>
            </a:stretch>
          </p:blipFill>
          <p:spPr>
            <a:xfrm>
              <a:off x="576425" y="1439650"/>
              <a:ext cx="1528075" cy="968275"/>
            </a:xfrm>
            <a:prstGeom prst="rect">
              <a:avLst/>
            </a:prstGeom>
            <a:noFill/>
            <a:ln>
              <a:noFill/>
            </a:ln>
          </p:spPr>
        </p:pic>
        <p:sp>
          <p:nvSpPr>
            <p:cNvPr id="132" name="Google Shape;132;p18">
              <a:hlinkClick r:id="rId8"/>
            </p:cNvPr>
            <p:cNvSpPr txBox="1"/>
            <p:nvPr/>
          </p:nvSpPr>
          <p:spPr>
            <a:xfrm>
              <a:off x="822925" y="2233050"/>
              <a:ext cx="11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accent5"/>
                  </a:solidFill>
                  <a:latin typeface="Open Sans"/>
                  <a:ea typeface="Open Sans"/>
                  <a:cs typeface="Open Sans"/>
                  <a:sym typeface="Open Sans"/>
                </a:rPr>
                <a:t>Téléchargement</a:t>
              </a:r>
              <a:endParaRPr sz="1000" u="sng">
                <a:solidFill>
                  <a:schemeClr val="accent5"/>
                </a:solidFill>
                <a:latin typeface="Open Sans"/>
                <a:ea typeface="Open Sans"/>
                <a:cs typeface="Open Sans"/>
                <a:sym typeface="Open Sans"/>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2"/>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Git</a:t>
            </a:r>
            <a:endParaRPr b="1" sz="1700">
              <a:latin typeface="Open Sans"/>
              <a:ea typeface="Open Sans"/>
              <a:cs typeface="Open Sans"/>
              <a:sym typeface="Open Sans"/>
            </a:endParaRPr>
          </a:p>
        </p:txBody>
      </p:sp>
      <p:pic>
        <p:nvPicPr>
          <p:cNvPr id="734" name="Google Shape;734;p72"/>
          <p:cNvPicPr preferRelativeResize="0"/>
          <p:nvPr/>
        </p:nvPicPr>
        <p:blipFill>
          <a:blip r:embed="rId3">
            <a:alphaModFix/>
          </a:blip>
          <a:stretch>
            <a:fillRect/>
          </a:stretch>
        </p:blipFill>
        <p:spPr>
          <a:xfrm>
            <a:off x="8013507" y="79193"/>
            <a:ext cx="1028800" cy="535825"/>
          </a:xfrm>
          <a:prstGeom prst="rect">
            <a:avLst/>
          </a:prstGeom>
          <a:noFill/>
          <a:ln>
            <a:noFill/>
          </a:ln>
        </p:spPr>
      </p:pic>
      <p:sp>
        <p:nvSpPr>
          <p:cNvPr id="735" name="Google Shape;735;p72"/>
          <p:cNvSpPr txBox="1"/>
          <p:nvPr/>
        </p:nvSpPr>
        <p:spPr>
          <a:xfrm>
            <a:off x="189450" y="498200"/>
            <a:ext cx="7445100" cy="4710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Merger </a:t>
            </a:r>
            <a:r>
              <a:rPr lang="en">
                <a:latin typeface="Open Sans"/>
                <a:ea typeface="Open Sans"/>
                <a:cs typeface="Open Sans"/>
                <a:sym typeface="Open Sans"/>
              </a:rPr>
              <a:t>une branche</a:t>
            </a:r>
            <a:r>
              <a:rPr lang="en">
                <a:latin typeface="Open Sans"/>
                <a:ea typeface="Open Sans"/>
                <a:cs typeface="Open Sans"/>
                <a:sym typeface="Open Sans"/>
              </a:rPr>
              <a:t> dans votre branche local</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merge origin {nombranche}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Revert une branche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log ( afin de </a:t>
            </a:r>
            <a:r>
              <a:rPr lang="en">
                <a:latin typeface="Open Sans"/>
                <a:ea typeface="Open Sans"/>
                <a:cs typeface="Open Sans"/>
                <a:sym typeface="Open Sans"/>
              </a:rPr>
              <a:t>récupérer</a:t>
            </a:r>
            <a:r>
              <a:rPr lang="en">
                <a:latin typeface="Open Sans"/>
                <a:ea typeface="Open Sans"/>
                <a:cs typeface="Open Sans"/>
                <a:sym typeface="Open Sans"/>
              </a:rPr>
              <a:t> l’id du commit sur </a:t>
            </a:r>
            <a:r>
              <a:rPr lang="en">
                <a:latin typeface="Open Sans"/>
                <a:ea typeface="Open Sans"/>
                <a:cs typeface="Open Sans"/>
                <a:sym typeface="Open Sans"/>
              </a:rPr>
              <a:t>lequel</a:t>
            </a:r>
            <a:r>
              <a:rPr lang="en">
                <a:latin typeface="Open Sans"/>
                <a:ea typeface="Open Sans"/>
                <a:cs typeface="Open Sans"/>
                <a:sym typeface="Open Sans"/>
              </a:rPr>
              <a:t> vous voulez revenir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reset {commitID}</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status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checkout -- {tous les fichiers  modifier}</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push origin {nombranche} --force ( --force afin d’écraser la branche sur l’origin avec la votre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Annuler les changements sur votre ordinateur actuelle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reset --hard ( puis penser a supprimer les nouveaux fichier git status doit être vide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Mettre de </a:t>
            </a:r>
            <a:r>
              <a:rPr lang="en">
                <a:latin typeface="Open Sans"/>
                <a:ea typeface="Open Sans"/>
                <a:cs typeface="Open Sans"/>
                <a:sym typeface="Open Sans"/>
              </a:rPr>
              <a:t>côté</a:t>
            </a:r>
            <a:r>
              <a:rPr lang="en">
                <a:latin typeface="Open Sans"/>
                <a:ea typeface="Open Sans"/>
                <a:cs typeface="Open Sans"/>
                <a:sym typeface="Open Sans"/>
              </a:rPr>
              <a:t> les changements actuel</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stash</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Récupérer les fichier mis de </a:t>
            </a:r>
            <a:r>
              <a:rPr lang="en">
                <a:latin typeface="Open Sans"/>
                <a:ea typeface="Open Sans"/>
                <a:cs typeface="Open Sans"/>
                <a:sym typeface="Open Sans"/>
              </a:rPr>
              <a:t>côté</a:t>
            </a:r>
            <a:r>
              <a:rPr lang="en">
                <a:latin typeface="Open Sans"/>
                <a:ea typeface="Open Sans"/>
                <a:cs typeface="Open Sans"/>
                <a:sym typeface="Open Sans"/>
              </a:rPr>
              <a:t>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git stash pop</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3"/>
          <p:cNvSpPr txBox="1"/>
          <p:nvPr/>
        </p:nvSpPr>
        <p:spPr>
          <a:xfrm>
            <a:off x="-22650" y="1927475"/>
            <a:ext cx="91440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Bucket - S3 :</a:t>
            </a:r>
            <a:r>
              <a:rPr lang="en">
                <a:latin typeface="Open Sans"/>
                <a:ea typeface="Open Sans"/>
                <a:cs typeface="Open Sans"/>
                <a:sym typeface="Open Sans"/>
              </a:rPr>
              <a:t> Gestionnaire de fichier à utiliser pour </a:t>
            </a:r>
            <a:r>
              <a:rPr lang="en">
                <a:latin typeface="Open Sans"/>
                <a:ea typeface="Open Sans"/>
                <a:cs typeface="Open Sans"/>
                <a:sym typeface="Open Sans"/>
              </a:rPr>
              <a:t>héberger</a:t>
            </a:r>
            <a:r>
              <a:rPr lang="en">
                <a:latin typeface="Open Sans"/>
                <a:ea typeface="Open Sans"/>
                <a:cs typeface="Open Sans"/>
                <a:sym typeface="Open Sans"/>
              </a:rPr>
              <a:t> </a:t>
            </a:r>
            <a:r>
              <a:rPr lang="en">
                <a:latin typeface="Open Sans"/>
                <a:ea typeface="Open Sans"/>
                <a:cs typeface="Open Sans"/>
                <a:sym typeface="Open Sans"/>
              </a:rPr>
              <a:t>tous</a:t>
            </a:r>
            <a:r>
              <a:rPr lang="en">
                <a:latin typeface="Open Sans"/>
                <a:ea typeface="Open Sans"/>
                <a:cs typeface="Open Sans"/>
                <a:sym typeface="Open Sans"/>
              </a:rPr>
              <a:t> les fichiers, car l’espace est sécurisé et rapide d’accès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CloudFront : </a:t>
            </a:r>
            <a:r>
              <a:rPr lang="en">
                <a:solidFill>
                  <a:srgbClr val="1E1E1E"/>
                </a:solidFill>
                <a:latin typeface="Open Sans"/>
                <a:ea typeface="Open Sans"/>
                <a:cs typeface="Open Sans"/>
                <a:sym typeface="Open Sans"/>
              </a:rPr>
              <a:t>Connu avec le nom “cdn”, permet d’héberger les fichiers js/css pour les importers plus rapidement, grâce à un système de cache, dans votre fichier html </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EC2 : </a:t>
            </a:r>
            <a:r>
              <a:rPr lang="en">
                <a:solidFill>
                  <a:srgbClr val="1E1E1E"/>
                </a:solidFill>
                <a:latin typeface="Open Sans"/>
                <a:ea typeface="Open Sans"/>
                <a:cs typeface="Open Sans"/>
                <a:sym typeface="Open Sans"/>
              </a:rPr>
              <a:t>Permet d’avoir un code back (NodeJs, Python, Php) heberger sur un serveur rapidement</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RDS : </a:t>
            </a:r>
            <a:r>
              <a:rPr lang="en">
                <a:solidFill>
                  <a:srgbClr val="1E1E1E"/>
                </a:solidFill>
                <a:latin typeface="Open Sans"/>
                <a:ea typeface="Open Sans"/>
                <a:cs typeface="Open Sans"/>
                <a:sym typeface="Open Sans"/>
              </a:rPr>
              <a:t>Gestionnaire des bases de données relationnel (mysql, postgres, …)</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DynamoDB : </a:t>
            </a:r>
            <a:r>
              <a:rPr lang="en" sz="1300">
                <a:latin typeface="Open Sans"/>
                <a:ea typeface="Open Sans"/>
                <a:cs typeface="Open Sans"/>
                <a:sym typeface="Open Sans"/>
              </a:rPr>
              <a:t>Un service de base de données NoSQL rapide et souple, adapté à toutes les échelles</a:t>
            </a:r>
            <a:endParaRPr sz="13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chemeClr val="dk2"/>
                </a:solidFill>
                <a:latin typeface="Open Sans"/>
                <a:ea typeface="Open Sans"/>
                <a:cs typeface="Open Sans"/>
                <a:sym typeface="Open Sans"/>
              </a:rPr>
              <a:t>AWS Amplify : </a:t>
            </a:r>
            <a:r>
              <a:rPr lang="en">
                <a:solidFill>
                  <a:srgbClr val="1E1E1E"/>
                </a:solidFill>
                <a:latin typeface="Open Sans"/>
                <a:ea typeface="Open Sans"/>
                <a:cs typeface="Open Sans"/>
                <a:sym typeface="Open Sans"/>
              </a:rPr>
              <a:t>Permet d’avoir un site/application PWA rapidement et à moindre coût en ligne sans gestion de serveur.</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741" name="Google Shape;741;p73"/>
          <p:cNvSpPr txBox="1"/>
          <p:nvPr/>
        </p:nvSpPr>
        <p:spPr>
          <a:xfrm>
            <a:off x="69800" y="282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AWS</a:t>
            </a:r>
            <a:endParaRPr b="1" sz="1700">
              <a:latin typeface="Open Sans"/>
              <a:ea typeface="Open Sans"/>
              <a:cs typeface="Open Sans"/>
              <a:sym typeface="Open Sans"/>
            </a:endParaRPr>
          </a:p>
        </p:txBody>
      </p:sp>
      <p:sp>
        <p:nvSpPr>
          <p:cNvPr id="742" name="Google Shape;742;p73"/>
          <p:cNvSpPr txBox="1"/>
          <p:nvPr/>
        </p:nvSpPr>
        <p:spPr>
          <a:xfrm>
            <a:off x="174250" y="2760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Mots clefs</a:t>
            </a:r>
            <a:endParaRPr b="1" u="sng">
              <a:solidFill>
                <a:schemeClr val="lt2"/>
              </a:solidFill>
              <a:latin typeface="Open Sans"/>
              <a:ea typeface="Open Sans"/>
              <a:cs typeface="Open Sans"/>
              <a:sym typeface="Open Sans"/>
            </a:endParaRPr>
          </a:p>
        </p:txBody>
      </p:sp>
      <p:sp>
        <p:nvSpPr>
          <p:cNvPr id="743" name="Google Shape;743;p73"/>
          <p:cNvSpPr txBox="1"/>
          <p:nvPr/>
        </p:nvSpPr>
        <p:spPr>
          <a:xfrm>
            <a:off x="433350" y="559000"/>
            <a:ext cx="584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Open Sans"/>
                <a:ea typeface="Open Sans"/>
                <a:cs typeface="Open Sans"/>
                <a:sym typeface="Open Sans"/>
              </a:rPr>
              <a:t>Amazon Web Services est une division du groupe américain de commerce électronique Amazon, spécialisée dans les services de cloud computing à la demande pour les entreprises et particuliers.</a:t>
            </a:r>
            <a:endParaRPr i="1" sz="1200">
              <a:solidFill>
                <a:schemeClr val="dk2"/>
              </a:solidFill>
              <a:latin typeface="Open Sans"/>
              <a:ea typeface="Open Sans"/>
              <a:cs typeface="Open Sans"/>
              <a:sym typeface="Open Sans"/>
            </a:endParaRPr>
          </a:p>
        </p:txBody>
      </p:sp>
      <p:pic>
        <p:nvPicPr>
          <p:cNvPr id="744" name="Google Shape;744;p73"/>
          <p:cNvPicPr preferRelativeResize="0"/>
          <p:nvPr/>
        </p:nvPicPr>
        <p:blipFill>
          <a:blip r:embed="rId3">
            <a:alphaModFix/>
          </a:blip>
          <a:stretch>
            <a:fillRect/>
          </a:stretch>
        </p:blipFill>
        <p:spPr>
          <a:xfrm>
            <a:off x="7860644" y="182400"/>
            <a:ext cx="1079982" cy="646200"/>
          </a:xfrm>
          <a:prstGeom prst="rect">
            <a:avLst/>
          </a:prstGeom>
          <a:noFill/>
          <a:ln>
            <a:noFill/>
          </a:ln>
        </p:spPr>
      </p:pic>
      <p:sp>
        <p:nvSpPr>
          <p:cNvPr id="745" name="Google Shape;745;p73"/>
          <p:cNvSpPr txBox="1"/>
          <p:nvPr/>
        </p:nvSpPr>
        <p:spPr>
          <a:xfrm>
            <a:off x="1192750" y="1258750"/>
            <a:ext cx="746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Open Sans"/>
                <a:ea typeface="Open Sans"/>
                <a:cs typeface="Open Sans"/>
                <a:sym typeface="Open Sans"/>
              </a:rPr>
              <a:t>/?\ Pour la formation Dev Web Mobile, nous </a:t>
            </a:r>
            <a:r>
              <a:rPr b="1" lang="en" sz="1200">
                <a:solidFill>
                  <a:schemeClr val="dk2"/>
                </a:solidFill>
                <a:latin typeface="Open Sans"/>
                <a:ea typeface="Open Sans"/>
                <a:cs typeface="Open Sans"/>
                <a:sym typeface="Open Sans"/>
              </a:rPr>
              <a:t>utiliserons</a:t>
            </a:r>
            <a:r>
              <a:rPr b="1" lang="en" sz="1200">
                <a:solidFill>
                  <a:schemeClr val="dk2"/>
                </a:solidFill>
                <a:latin typeface="Open Sans"/>
                <a:ea typeface="Open Sans"/>
                <a:cs typeface="Open Sans"/>
                <a:sym typeface="Open Sans"/>
              </a:rPr>
              <a:t> AWS afin d’héberger l’application PWA en ligne afin de pouvoir tester l’installation sur un téléphone /?\</a:t>
            </a:r>
            <a:endParaRPr b="1" sz="1200">
              <a:solidFill>
                <a:schemeClr val="dk2"/>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4"/>
          <p:cNvSpPr txBox="1"/>
          <p:nvPr/>
        </p:nvSpPr>
        <p:spPr>
          <a:xfrm>
            <a:off x="69800" y="282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AWS</a:t>
            </a:r>
            <a:endParaRPr b="1" sz="1700">
              <a:latin typeface="Open Sans"/>
              <a:ea typeface="Open Sans"/>
              <a:cs typeface="Open Sans"/>
              <a:sym typeface="Open Sans"/>
            </a:endParaRPr>
          </a:p>
        </p:txBody>
      </p:sp>
      <p:sp>
        <p:nvSpPr>
          <p:cNvPr id="751" name="Google Shape;751;p74"/>
          <p:cNvSpPr txBox="1"/>
          <p:nvPr/>
        </p:nvSpPr>
        <p:spPr>
          <a:xfrm>
            <a:off x="174250" y="2760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Avertissement</a:t>
            </a:r>
            <a:endParaRPr b="1" u="sng">
              <a:solidFill>
                <a:schemeClr val="lt2"/>
              </a:solidFill>
              <a:latin typeface="Open Sans"/>
              <a:ea typeface="Open Sans"/>
              <a:cs typeface="Open Sans"/>
              <a:sym typeface="Open Sans"/>
            </a:endParaRPr>
          </a:p>
        </p:txBody>
      </p:sp>
      <p:sp>
        <p:nvSpPr>
          <p:cNvPr id="752" name="Google Shape;752;p74"/>
          <p:cNvSpPr txBox="1"/>
          <p:nvPr/>
        </p:nvSpPr>
        <p:spPr>
          <a:xfrm>
            <a:off x="390450" y="1401900"/>
            <a:ext cx="8363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Les fournisseurs de serveurs cloud facturent à la consommation. Il s’agira donc de faire très attention lorsque vous vous trouverez sur la console AWS, à ne pas créer un serveur, une base de données, un bucket,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Suivez bien la formation, nous allons utiliser uniquement le service AWS Amplify.</a:t>
            </a:r>
            <a:br>
              <a:rPr lang="en">
                <a:latin typeface="Open Sans"/>
                <a:ea typeface="Open Sans"/>
                <a:cs typeface="Open Sans"/>
                <a:sym typeface="Open Sans"/>
              </a:rPr>
            </a:br>
            <a:r>
              <a:rPr lang="en">
                <a:latin typeface="Open Sans"/>
                <a:ea typeface="Open Sans"/>
                <a:cs typeface="Open Sans"/>
                <a:sym typeface="Open Sans"/>
              </a:rPr>
              <a:t>A moins d’un grand </a:t>
            </a:r>
            <a:r>
              <a:rPr lang="en">
                <a:latin typeface="Open Sans"/>
                <a:ea typeface="Open Sans"/>
                <a:cs typeface="Open Sans"/>
                <a:sym typeface="Open Sans"/>
              </a:rPr>
              <a:t>trafic</a:t>
            </a:r>
            <a:r>
              <a:rPr lang="en">
                <a:latin typeface="Open Sans"/>
                <a:ea typeface="Open Sans"/>
                <a:cs typeface="Open Sans"/>
                <a:sym typeface="Open Sans"/>
              </a:rPr>
              <a:t> sur votre application Amplify ne coûte rien.</a:t>
            </a:r>
            <a:br>
              <a:rPr lang="en">
                <a:latin typeface="Open Sans"/>
                <a:ea typeface="Open Sans"/>
                <a:cs typeface="Open Sans"/>
                <a:sym typeface="Open Sans"/>
              </a:rPr>
            </a:br>
            <a:r>
              <a:rPr lang="en">
                <a:latin typeface="Open Sans"/>
                <a:ea typeface="Open Sans"/>
                <a:cs typeface="Open Sans"/>
                <a:sym typeface="Open Sans"/>
              </a:rPr>
              <a:t>De plus, nous penserons à supprimer toutes créations faites sur AWS afin d’éviter un coût.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Dans le doute n’hésitez pas à vous rendre sur le service </a:t>
            </a:r>
            <a:r>
              <a:rPr lang="en" u="sng">
                <a:solidFill>
                  <a:schemeClr val="hlink"/>
                </a:solidFill>
                <a:latin typeface="Open Sans"/>
                <a:ea typeface="Open Sans"/>
                <a:cs typeface="Open Sans"/>
                <a:sym typeface="Open Sans"/>
                <a:hlinkClick r:id="rId3"/>
              </a:rPr>
              <a:t>“billing”</a:t>
            </a:r>
            <a:r>
              <a:rPr lang="en">
                <a:latin typeface="Open Sans"/>
                <a:ea typeface="Open Sans"/>
                <a:cs typeface="Open Sans"/>
                <a:sym typeface="Open Sans"/>
              </a:rPr>
              <a:t> pour vérifier qu’aucune dépense n’a été faite. Dans le cas contraire, joignez le service technique AWS.</a:t>
            </a:r>
            <a:endParaRPr>
              <a:latin typeface="Open Sans"/>
              <a:ea typeface="Open Sans"/>
              <a:cs typeface="Open Sans"/>
              <a:sym typeface="Open Sans"/>
            </a:endParaRPr>
          </a:p>
        </p:txBody>
      </p:sp>
      <p:pic>
        <p:nvPicPr>
          <p:cNvPr id="753" name="Google Shape;753;p74"/>
          <p:cNvPicPr preferRelativeResize="0"/>
          <p:nvPr/>
        </p:nvPicPr>
        <p:blipFill>
          <a:blip r:embed="rId4">
            <a:alphaModFix/>
          </a:blip>
          <a:stretch>
            <a:fillRect/>
          </a:stretch>
        </p:blipFill>
        <p:spPr>
          <a:xfrm>
            <a:off x="7860644" y="182400"/>
            <a:ext cx="1079982" cy="646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5"/>
          <p:cNvSpPr/>
          <p:nvPr/>
        </p:nvSpPr>
        <p:spPr>
          <a:xfrm>
            <a:off x="790675" y="1843575"/>
            <a:ext cx="2881800" cy="12267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5"/>
          <p:cNvSpPr txBox="1"/>
          <p:nvPr/>
        </p:nvSpPr>
        <p:spPr>
          <a:xfrm>
            <a:off x="329800" y="981575"/>
            <a:ext cx="7381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Créer un compte AWS </a:t>
            </a:r>
            <a:r>
              <a:rPr lang="en" u="sng">
                <a:solidFill>
                  <a:schemeClr val="hlink"/>
                </a:solidFill>
                <a:latin typeface="Open Sans"/>
                <a:ea typeface="Open Sans"/>
                <a:cs typeface="Open Sans"/>
                <a:sym typeface="Open Sans"/>
                <a:hlinkClick r:id="rId3"/>
              </a:rPr>
              <a:t>https://console.aws.amazon.com/console/home?nc2=h_ct&amp;src=header-signin</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Ouvrir un terminal</a:t>
            </a:r>
            <a:endParaRPr>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a:p>
            <a:pPr indent="0" lvl="0" marL="0" rtl="0" algn="l">
              <a:spcBef>
                <a:spcPts val="0"/>
              </a:spcBef>
              <a:spcAft>
                <a:spcPts val="0"/>
              </a:spcAft>
              <a:buNone/>
            </a:pPr>
            <a:r>
              <a:rPr lang="en">
                <a:solidFill>
                  <a:srgbClr val="1E1E1E"/>
                </a:solidFill>
                <a:latin typeface="Open Sans"/>
                <a:ea typeface="Open Sans"/>
                <a:cs typeface="Open Sans"/>
                <a:sym typeface="Open Sans"/>
              </a:rPr>
              <a:t>	</a:t>
            </a:r>
            <a:r>
              <a:rPr lang="en">
                <a:solidFill>
                  <a:schemeClr val="lt1"/>
                </a:solidFill>
                <a:latin typeface="Open Sans"/>
                <a:ea typeface="Open Sans"/>
                <a:cs typeface="Open Sans"/>
                <a:sym typeface="Open Sans"/>
              </a:rPr>
              <a:t>$ npm install -g @aws-amplify/cli</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amplify configure</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amplify init</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amplify add hosting</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amplify publish</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p:txBody>
      </p:sp>
      <p:sp>
        <p:nvSpPr>
          <p:cNvPr id="760" name="Google Shape;760;p75"/>
          <p:cNvSpPr txBox="1"/>
          <p:nvPr/>
        </p:nvSpPr>
        <p:spPr>
          <a:xfrm>
            <a:off x="69800" y="282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AWS - Amplify</a:t>
            </a:r>
            <a:endParaRPr b="1" sz="1700">
              <a:latin typeface="Open Sans"/>
              <a:ea typeface="Open Sans"/>
              <a:cs typeface="Open Sans"/>
              <a:sym typeface="Open Sans"/>
            </a:endParaRPr>
          </a:p>
        </p:txBody>
      </p:sp>
      <p:sp>
        <p:nvSpPr>
          <p:cNvPr id="761" name="Google Shape;761;p75"/>
          <p:cNvSpPr txBox="1"/>
          <p:nvPr/>
        </p:nvSpPr>
        <p:spPr>
          <a:xfrm>
            <a:off x="174250" y="2760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Installation</a:t>
            </a:r>
            <a:endParaRPr b="1" u="sng">
              <a:solidFill>
                <a:schemeClr val="lt2"/>
              </a:solidFill>
              <a:latin typeface="Open Sans"/>
              <a:ea typeface="Open Sans"/>
              <a:cs typeface="Open Sans"/>
              <a:sym typeface="Open Sans"/>
            </a:endParaRPr>
          </a:p>
        </p:txBody>
      </p:sp>
      <p:pic>
        <p:nvPicPr>
          <p:cNvPr id="762" name="Google Shape;762;p75"/>
          <p:cNvPicPr preferRelativeResize="0"/>
          <p:nvPr/>
        </p:nvPicPr>
        <p:blipFill>
          <a:blip r:embed="rId4">
            <a:alphaModFix/>
          </a:blip>
          <a:stretch>
            <a:fillRect/>
          </a:stretch>
        </p:blipFill>
        <p:spPr>
          <a:xfrm>
            <a:off x="7860644" y="182400"/>
            <a:ext cx="1079982" cy="646200"/>
          </a:xfrm>
          <a:prstGeom prst="rect">
            <a:avLst/>
          </a:prstGeom>
          <a:noFill/>
          <a:ln>
            <a:noFill/>
          </a:ln>
        </p:spPr>
      </p:pic>
      <p:sp>
        <p:nvSpPr>
          <p:cNvPr id="763" name="Google Shape;763;p75"/>
          <p:cNvSpPr txBox="1"/>
          <p:nvPr/>
        </p:nvSpPr>
        <p:spPr>
          <a:xfrm>
            <a:off x="-44900" y="4789500"/>
            <a:ext cx="918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Tuto: </a:t>
            </a:r>
            <a:r>
              <a:rPr i="1" lang="en" sz="1100" u="sng">
                <a:solidFill>
                  <a:schemeClr val="accent1"/>
                </a:solidFill>
                <a:latin typeface="Open Sans"/>
                <a:ea typeface="Open Sans"/>
                <a:cs typeface="Open Sans"/>
                <a:sym typeface="Open Sans"/>
                <a:hlinkClick r:id="rId5">
                  <a:extLst>
                    <a:ext uri="{A12FA001-AC4F-418D-AE19-62706E023703}">
                      <ahyp:hlinkClr val="tx"/>
                    </a:ext>
                  </a:extLst>
                </a:hlinkClick>
              </a:rPr>
              <a:t>https://docs.amplify.aws/start/getting-started/installation/q/integration/js/#option-1-watch-the-video-guide</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6"/>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Firebase</a:t>
            </a:r>
            <a:endParaRPr b="1" sz="1700">
              <a:latin typeface="Open Sans"/>
              <a:ea typeface="Open Sans"/>
              <a:cs typeface="Open Sans"/>
              <a:sym typeface="Open Sans"/>
            </a:endParaRPr>
          </a:p>
        </p:txBody>
      </p:sp>
      <p:sp>
        <p:nvSpPr>
          <p:cNvPr id="769" name="Google Shape;769;p76"/>
          <p:cNvSpPr txBox="1"/>
          <p:nvPr/>
        </p:nvSpPr>
        <p:spPr>
          <a:xfrm>
            <a:off x="98050" y="1998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Installation</a:t>
            </a:r>
            <a:endParaRPr b="1" u="sng">
              <a:solidFill>
                <a:schemeClr val="lt2"/>
              </a:solidFill>
              <a:latin typeface="Open Sans"/>
              <a:ea typeface="Open Sans"/>
              <a:cs typeface="Open Sans"/>
              <a:sym typeface="Open Sans"/>
            </a:endParaRPr>
          </a:p>
        </p:txBody>
      </p:sp>
      <p:sp>
        <p:nvSpPr>
          <p:cNvPr id="770" name="Google Shape;770;p76"/>
          <p:cNvSpPr txBox="1"/>
          <p:nvPr/>
        </p:nvSpPr>
        <p:spPr>
          <a:xfrm>
            <a:off x="357150" y="482800"/>
            <a:ext cx="584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Open Sans"/>
                <a:ea typeface="Open Sans"/>
                <a:cs typeface="Open Sans"/>
                <a:sym typeface="Open Sans"/>
              </a:rPr>
              <a:t>Firebase est un ensemble de services d'hébergement pour n'importe quel type d'application.</a:t>
            </a:r>
            <a:endParaRPr i="1" sz="1200">
              <a:solidFill>
                <a:schemeClr val="dk2"/>
              </a:solidFill>
              <a:latin typeface="Open Sans"/>
              <a:ea typeface="Open Sans"/>
              <a:cs typeface="Open Sans"/>
              <a:sym typeface="Open Sans"/>
            </a:endParaRPr>
          </a:p>
        </p:txBody>
      </p:sp>
      <p:sp>
        <p:nvSpPr>
          <p:cNvPr id="771" name="Google Shape;771;p76"/>
          <p:cNvSpPr txBox="1"/>
          <p:nvPr/>
        </p:nvSpPr>
        <p:spPr>
          <a:xfrm>
            <a:off x="1116550" y="1189300"/>
            <a:ext cx="746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Open Sans"/>
                <a:ea typeface="Open Sans"/>
                <a:cs typeface="Open Sans"/>
                <a:sym typeface="Open Sans"/>
              </a:rPr>
              <a:t>/?\ Pour la formation Dev Web Mobile, nous utiliserons Firebase comme fournisseur de serverless. Exploiter donc les fonctionnées “Authentification”, “Realtime Database”, “Storage”, “Hosting” /?\</a:t>
            </a:r>
            <a:endParaRPr b="1" sz="1200">
              <a:solidFill>
                <a:schemeClr val="dk2"/>
              </a:solidFill>
              <a:latin typeface="Open Sans"/>
              <a:ea typeface="Open Sans"/>
              <a:cs typeface="Open Sans"/>
              <a:sym typeface="Open Sans"/>
            </a:endParaRPr>
          </a:p>
        </p:txBody>
      </p:sp>
      <p:pic>
        <p:nvPicPr>
          <p:cNvPr id="772" name="Google Shape;772;p76"/>
          <p:cNvPicPr preferRelativeResize="0"/>
          <p:nvPr/>
        </p:nvPicPr>
        <p:blipFill>
          <a:blip r:embed="rId3">
            <a:alphaModFix/>
          </a:blip>
          <a:stretch>
            <a:fillRect/>
          </a:stretch>
        </p:blipFill>
        <p:spPr>
          <a:xfrm>
            <a:off x="7632581" y="49832"/>
            <a:ext cx="1420966" cy="400200"/>
          </a:xfrm>
          <a:prstGeom prst="rect">
            <a:avLst/>
          </a:prstGeom>
          <a:noFill/>
          <a:ln>
            <a:noFill/>
          </a:ln>
        </p:spPr>
      </p:pic>
      <p:sp>
        <p:nvSpPr>
          <p:cNvPr id="773" name="Google Shape;773;p76"/>
          <p:cNvSpPr txBox="1"/>
          <p:nvPr/>
        </p:nvSpPr>
        <p:spPr>
          <a:xfrm>
            <a:off x="267000" y="1887850"/>
            <a:ext cx="794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Firebase nécessite un compte Google, il y a deux offres: une totalement gratuite et autre payante selon utilisation</a:t>
            </a:r>
            <a:endParaRPr>
              <a:latin typeface="Open Sans"/>
              <a:ea typeface="Open Sans"/>
              <a:cs typeface="Open Sans"/>
              <a:sym typeface="Open Sans"/>
            </a:endParaRPr>
          </a:p>
        </p:txBody>
      </p:sp>
      <p:sp>
        <p:nvSpPr>
          <p:cNvPr id="774" name="Google Shape;774;p76"/>
          <p:cNvSpPr txBox="1"/>
          <p:nvPr/>
        </p:nvSpPr>
        <p:spPr>
          <a:xfrm>
            <a:off x="204175" y="2592850"/>
            <a:ext cx="5795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Installation</a:t>
            </a:r>
            <a:r>
              <a:rPr lang="en">
                <a:latin typeface="Open Sans"/>
                <a:ea typeface="Open Sans"/>
                <a:cs typeface="Open Sans"/>
                <a:sym typeface="Open Sans"/>
              </a:rPr>
              <a: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Allez sur </a:t>
            </a:r>
            <a:r>
              <a:rPr lang="en" u="sng">
                <a:solidFill>
                  <a:schemeClr val="hlink"/>
                </a:solidFill>
                <a:latin typeface="Open Sans"/>
                <a:ea typeface="Open Sans"/>
                <a:cs typeface="Open Sans"/>
                <a:sym typeface="Open Sans"/>
                <a:hlinkClick r:id="rId4"/>
              </a:rPr>
              <a:t>https://console.firebase.google.com/</a:t>
            </a:r>
            <a:r>
              <a:rPr lang="en">
                <a:latin typeface="Open Sans"/>
                <a:ea typeface="Open Sans"/>
                <a:cs typeface="Open Sans"/>
                <a:sym typeface="Open Sans"/>
              </a:rPr>
              <a:t> et créer un proj</a:t>
            </a:r>
            <a:r>
              <a:rPr lang="en">
                <a:latin typeface="Open Sans"/>
                <a:ea typeface="Open Sans"/>
                <a:cs typeface="Open Sans"/>
                <a:sym typeface="Open Sans"/>
              </a:rPr>
              <a:t>et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Sur le projet: $ npm install firebase</a:t>
            </a:r>
            <a:endParaRPr>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7"/>
          <p:cNvSpPr/>
          <p:nvPr/>
        </p:nvSpPr>
        <p:spPr>
          <a:xfrm>
            <a:off x="446550" y="965575"/>
            <a:ext cx="5950200" cy="40446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7"/>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Firebase</a:t>
            </a:r>
            <a:endParaRPr b="1" sz="1700">
              <a:latin typeface="Open Sans"/>
              <a:ea typeface="Open Sans"/>
              <a:cs typeface="Open Sans"/>
              <a:sym typeface="Open Sans"/>
            </a:endParaRPr>
          </a:p>
        </p:txBody>
      </p:sp>
      <p:sp>
        <p:nvSpPr>
          <p:cNvPr id="781" name="Google Shape;781;p77"/>
          <p:cNvSpPr txBox="1"/>
          <p:nvPr/>
        </p:nvSpPr>
        <p:spPr>
          <a:xfrm>
            <a:off x="98050" y="1998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Installation</a:t>
            </a:r>
            <a:endParaRPr b="1" u="sng">
              <a:solidFill>
                <a:schemeClr val="lt2"/>
              </a:solidFill>
              <a:latin typeface="Open Sans"/>
              <a:ea typeface="Open Sans"/>
              <a:cs typeface="Open Sans"/>
              <a:sym typeface="Open Sans"/>
            </a:endParaRPr>
          </a:p>
        </p:txBody>
      </p:sp>
      <p:pic>
        <p:nvPicPr>
          <p:cNvPr id="782" name="Google Shape;782;p77"/>
          <p:cNvPicPr preferRelativeResize="0"/>
          <p:nvPr/>
        </p:nvPicPr>
        <p:blipFill>
          <a:blip r:embed="rId3">
            <a:alphaModFix/>
          </a:blip>
          <a:stretch>
            <a:fillRect/>
          </a:stretch>
        </p:blipFill>
        <p:spPr>
          <a:xfrm>
            <a:off x="7632581" y="49832"/>
            <a:ext cx="1420966" cy="400200"/>
          </a:xfrm>
          <a:prstGeom prst="rect">
            <a:avLst/>
          </a:prstGeom>
          <a:noFill/>
          <a:ln>
            <a:noFill/>
          </a:ln>
        </p:spPr>
      </p:pic>
      <p:sp>
        <p:nvSpPr>
          <p:cNvPr id="783" name="Google Shape;783;p77"/>
          <p:cNvSpPr txBox="1"/>
          <p:nvPr/>
        </p:nvSpPr>
        <p:spPr>
          <a:xfrm>
            <a:off x="182875" y="572450"/>
            <a:ext cx="53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Dans le code:</a:t>
            </a:r>
            <a:endParaRPr>
              <a:solidFill>
                <a:schemeClr val="dk2"/>
              </a:solidFill>
              <a:latin typeface="Open Sans"/>
              <a:ea typeface="Open Sans"/>
              <a:cs typeface="Open Sans"/>
              <a:sym typeface="Open Sans"/>
            </a:endParaRPr>
          </a:p>
        </p:txBody>
      </p:sp>
      <p:sp>
        <p:nvSpPr>
          <p:cNvPr id="784" name="Google Shape;784;p77"/>
          <p:cNvSpPr txBox="1"/>
          <p:nvPr/>
        </p:nvSpPr>
        <p:spPr>
          <a:xfrm>
            <a:off x="475575" y="914250"/>
            <a:ext cx="6733200" cy="4499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150">
                <a:solidFill>
                  <a:srgbClr val="6A9955"/>
                </a:solidFill>
                <a:highlight>
                  <a:srgbClr val="1E1E1E"/>
                </a:highlight>
                <a:latin typeface="Courier New"/>
                <a:ea typeface="Courier New"/>
                <a:cs typeface="Courier New"/>
                <a:sym typeface="Courier New"/>
              </a:rPr>
              <a:t>// Import the functions you need from the SDKs you need</a:t>
            </a:r>
            <a:endParaRPr sz="11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C586C0"/>
                </a:solidFill>
                <a:highlight>
                  <a:srgbClr val="1E1E1E"/>
                </a:highlight>
                <a:latin typeface="Courier New"/>
                <a:ea typeface="Courier New"/>
                <a:cs typeface="Courier New"/>
                <a:sym typeface="Courier New"/>
              </a:rPr>
              <a:t>import</a:t>
            </a:r>
            <a:r>
              <a:rPr lang="en" sz="1150">
                <a:solidFill>
                  <a:srgbClr val="D4D4D4"/>
                </a:solidFill>
                <a:highlight>
                  <a:srgbClr val="1E1E1E"/>
                </a:highlight>
                <a:latin typeface="Courier New"/>
                <a:ea typeface="Courier New"/>
                <a:cs typeface="Courier New"/>
                <a:sym typeface="Courier New"/>
              </a:rPr>
              <a:t> { </a:t>
            </a:r>
            <a:r>
              <a:rPr lang="en" sz="1150">
                <a:solidFill>
                  <a:srgbClr val="9CDCFE"/>
                </a:solidFill>
                <a:highlight>
                  <a:srgbClr val="1E1E1E"/>
                </a:highlight>
                <a:latin typeface="Courier New"/>
                <a:ea typeface="Courier New"/>
                <a:cs typeface="Courier New"/>
                <a:sym typeface="Courier New"/>
              </a:rPr>
              <a:t>initializeApp</a:t>
            </a:r>
            <a:r>
              <a:rPr lang="en" sz="1150">
                <a:solidFill>
                  <a:srgbClr val="D4D4D4"/>
                </a:solidFill>
                <a:highlight>
                  <a:srgbClr val="1E1E1E"/>
                </a:highlight>
                <a:latin typeface="Courier New"/>
                <a:ea typeface="Courier New"/>
                <a:cs typeface="Courier New"/>
                <a:sym typeface="Courier New"/>
              </a:rPr>
              <a:t> } </a:t>
            </a:r>
            <a:r>
              <a:rPr lang="en" sz="1150">
                <a:solidFill>
                  <a:srgbClr val="C586C0"/>
                </a:solidFill>
                <a:highlight>
                  <a:srgbClr val="1E1E1E"/>
                </a:highlight>
                <a:latin typeface="Courier New"/>
                <a:ea typeface="Courier New"/>
                <a:cs typeface="Courier New"/>
                <a:sym typeface="Courier New"/>
              </a:rPr>
              <a:t>from</a:t>
            </a:r>
            <a:r>
              <a:rPr lang="en" sz="1150">
                <a:solidFill>
                  <a:srgbClr val="D4D4D4"/>
                </a:solidFill>
                <a:highlight>
                  <a:srgbClr val="1E1E1E"/>
                </a:highlight>
                <a:latin typeface="Courier New"/>
                <a:ea typeface="Courier New"/>
                <a:cs typeface="Courier New"/>
                <a:sym typeface="Courier New"/>
              </a:rPr>
              <a:t> </a:t>
            </a:r>
            <a:r>
              <a:rPr lang="en" sz="1150">
                <a:solidFill>
                  <a:srgbClr val="CE9178"/>
                </a:solidFill>
                <a:highlight>
                  <a:srgbClr val="1E1E1E"/>
                </a:highlight>
                <a:latin typeface="Courier New"/>
                <a:ea typeface="Courier New"/>
                <a:cs typeface="Courier New"/>
                <a:sym typeface="Courier New"/>
              </a:rPr>
              <a:t>"firebase/app"</a:t>
            </a: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6A9955"/>
                </a:solidFill>
                <a:highlight>
                  <a:srgbClr val="1E1E1E"/>
                </a:highlight>
                <a:latin typeface="Courier New"/>
                <a:ea typeface="Courier New"/>
                <a:cs typeface="Courier New"/>
                <a:sym typeface="Courier New"/>
              </a:rPr>
              <a:t>// TODO: Add SDKs for Firebase products that you want to use</a:t>
            </a:r>
            <a:endParaRPr sz="11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6A9955"/>
                </a:solidFill>
                <a:highlight>
                  <a:srgbClr val="1E1E1E"/>
                </a:highlight>
                <a:latin typeface="Courier New"/>
                <a:ea typeface="Courier New"/>
                <a:cs typeface="Courier New"/>
                <a:sym typeface="Courier New"/>
              </a:rPr>
              <a:t>// https://firebase.google.com/docs/web/setup#available-libraries</a:t>
            </a:r>
            <a:endParaRPr sz="11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6A9955"/>
                </a:solidFill>
                <a:highlight>
                  <a:srgbClr val="1E1E1E"/>
                </a:highlight>
                <a:latin typeface="Courier New"/>
                <a:ea typeface="Courier New"/>
                <a:cs typeface="Courier New"/>
                <a:sym typeface="Courier New"/>
              </a:rPr>
              <a:t>// Your web app's Firebase configuration</a:t>
            </a:r>
            <a:endParaRPr sz="11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569CD6"/>
                </a:solidFill>
                <a:highlight>
                  <a:srgbClr val="1E1E1E"/>
                </a:highlight>
                <a:latin typeface="Courier New"/>
                <a:ea typeface="Courier New"/>
                <a:cs typeface="Courier New"/>
                <a:sym typeface="Courier New"/>
              </a:rPr>
              <a:t>const</a:t>
            </a:r>
            <a:r>
              <a:rPr lang="en" sz="1150">
                <a:solidFill>
                  <a:srgbClr val="D4D4D4"/>
                </a:solidFill>
                <a:highlight>
                  <a:srgbClr val="1E1E1E"/>
                </a:highlight>
                <a:latin typeface="Courier New"/>
                <a:ea typeface="Courier New"/>
                <a:cs typeface="Courier New"/>
                <a:sym typeface="Courier New"/>
              </a:rPr>
              <a:t> </a:t>
            </a:r>
            <a:r>
              <a:rPr lang="en" sz="1150">
                <a:solidFill>
                  <a:srgbClr val="4FC1FF"/>
                </a:solidFill>
                <a:highlight>
                  <a:srgbClr val="1E1E1E"/>
                </a:highlight>
                <a:latin typeface="Courier New"/>
                <a:ea typeface="Courier New"/>
                <a:cs typeface="Courier New"/>
                <a:sym typeface="Courier New"/>
              </a:rPr>
              <a:t>firebaseConfig</a:t>
            </a:r>
            <a:r>
              <a:rPr lang="en" sz="1150">
                <a:solidFill>
                  <a:srgbClr val="D4D4D4"/>
                </a:solidFill>
                <a:highlight>
                  <a:srgbClr val="1E1E1E"/>
                </a:highlight>
                <a:latin typeface="Courier New"/>
                <a:ea typeface="Courier New"/>
                <a:cs typeface="Courier New"/>
                <a:sym typeface="Courier New"/>
              </a:rPr>
              <a:t> = {</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apiKey:</a:t>
            </a:r>
            <a:r>
              <a:rPr lang="en" sz="1150">
                <a:solidFill>
                  <a:srgbClr val="D4D4D4"/>
                </a:solidFill>
                <a:highlight>
                  <a:srgbClr val="1E1E1E"/>
                </a:highlight>
                <a:latin typeface="Courier New"/>
                <a:ea typeface="Courier New"/>
                <a:cs typeface="Courier New"/>
                <a:sym typeface="Courier New"/>
              </a:rPr>
              <a:t> </a:t>
            </a:r>
            <a:r>
              <a:rPr lang="en" sz="1150">
                <a:solidFill>
                  <a:srgbClr val="CE9178"/>
                </a:solidFill>
                <a:highlight>
                  <a:srgbClr val="1E1E1E"/>
                </a:highlight>
                <a:latin typeface="Courier New"/>
                <a:ea typeface="Courier New"/>
                <a:cs typeface="Courier New"/>
                <a:sym typeface="Courier New"/>
              </a:rPr>
              <a:t>""</a:t>
            </a: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authDomain:</a:t>
            </a:r>
            <a:r>
              <a:rPr lang="en" sz="1150">
                <a:solidFill>
                  <a:srgbClr val="D4D4D4"/>
                </a:solidFill>
                <a:highlight>
                  <a:srgbClr val="1E1E1E"/>
                </a:highlight>
                <a:latin typeface="Courier New"/>
                <a:ea typeface="Courier New"/>
                <a:cs typeface="Courier New"/>
                <a:sym typeface="Courier New"/>
              </a:rPr>
              <a:t> </a:t>
            </a:r>
            <a:r>
              <a:rPr lang="en" sz="1150">
                <a:solidFill>
                  <a:srgbClr val="CE9178"/>
                </a:solidFill>
                <a:highlight>
                  <a:srgbClr val="1E1E1E"/>
                </a:highlight>
                <a:latin typeface="Courier New"/>
                <a:ea typeface="Courier New"/>
                <a:cs typeface="Courier New"/>
                <a:sym typeface="Courier New"/>
              </a:rPr>
              <a:t>""</a:t>
            </a: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projectId:</a:t>
            </a:r>
            <a:r>
              <a:rPr lang="en" sz="1150">
                <a:solidFill>
                  <a:srgbClr val="D4D4D4"/>
                </a:solidFill>
                <a:highlight>
                  <a:srgbClr val="1E1E1E"/>
                </a:highlight>
                <a:latin typeface="Courier New"/>
                <a:ea typeface="Courier New"/>
                <a:cs typeface="Courier New"/>
                <a:sym typeface="Courier New"/>
              </a:rPr>
              <a:t> </a:t>
            </a:r>
            <a:r>
              <a:rPr lang="en" sz="1150">
                <a:solidFill>
                  <a:srgbClr val="CE9178"/>
                </a:solidFill>
                <a:highlight>
                  <a:srgbClr val="1E1E1E"/>
                </a:highlight>
                <a:latin typeface="Courier New"/>
                <a:ea typeface="Courier New"/>
                <a:cs typeface="Courier New"/>
                <a:sym typeface="Courier New"/>
              </a:rPr>
              <a:t>""</a:t>
            </a: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storageBucket:</a:t>
            </a:r>
            <a:r>
              <a:rPr lang="en" sz="1150">
                <a:solidFill>
                  <a:srgbClr val="D4D4D4"/>
                </a:solidFill>
                <a:highlight>
                  <a:srgbClr val="1E1E1E"/>
                </a:highlight>
                <a:latin typeface="Courier New"/>
                <a:ea typeface="Courier New"/>
                <a:cs typeface="Courier New"/>
                <a:sym typeface="Courier New"/>
              </a:rPr>
              <a:t> </a:t>
            </a:r>
            <a:r>
              <a:rPr lang="en" sz="1150">
                <a:solidFill>
                  <a:srgbClr val="CE9178"/>
                </a:solidFill>
                <a:highlight>
                  <a:srgbClr val="1E1E1E"/>
                </a:highlight>
                <a:latin typeface="Courier New"/>
                <a:ea typeface="Courier New"/>
                <a:cs typeface="Courier New"/>
                <a:sym typeface="Courier New"/>
              </a:rPr>
              <a:t>""</a:t>
            </a: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messagingSenderId:</a:t>
            </a:r>
            <a:r>
              <a:rPr lang="en" sz="1150">
                <a:solidFill>
                  <a:srgbClr val="D4D4D4"/>
                </a:solidFill>
                <a:highlight>
                  <a:srgbClr val="1E1E1E"/>
                </a:highlight>
                <a:latin typeface="Courier New"/>
                <a:ea typeface="Courier New"/>
                <a:cs typeface="Courier New"/>
                <a:sym typeface="Courier New"/>
              </a:rPr>
              <a:t> </a:t>
            </a:r>
            <a:r>
              <a:rPr lang="en" sz="1150">
                <a:solidFill>
                  <a:srgbClr val="CE9178"/>
                </a:solidFill>
                <a:highlight>
                  <a:srgbClr val="1E1E1E"/>
                </a:highlight>
                <a:latin typeface="Courier New"/>
                <a:ea typeface="Courier New"/>
                <a:cs typeface="Courier New"/>
                <a:sym typeface="Courier New"/>
              </a:rPr>
              <a:t>""</a:t>
            </a: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appId:</a:t>
            </a:r>
            <a:r>
              <a:rPr lang="en" sz="1150">
                <a:solidFill>
                  <a:srgbClr val="D4D4D4"/>
                </a:solidFill>
                <a:highlight>
                  <a:srgbClr val="1E1E1E"/>
                </a:highlight>
                <a:latin typeface="Courier New"/>
                <a:ea typeface="Courier New"/>
                <a:cs typeface="Courier New"/>
                <a:sym typeface="Courier New"/>
              </a:rPr>
              <a:t> </a:t>
            </a:r>
            <a:r>
              <a:rPr lang="en" sz="1150">
                <a:solidFill>
                  <a:srgbClr val="CE9178"/>
                </a:solidFill>
                <a:highlight>
                  <a:srgbClr val="1E1E1E"/>
                </a:highlight>
                <a:latin typeface="Courier New"/>
                <a:ea typeface="Courier New"/>
                <a:cs typeface="Courier New"/>
                <a:sym typeface="Courier New"/>
              </a:rPr>
              <a:t>""</a:t>
            </a:r>
            <a:endParaRPr sz="11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6A9955"/>
                </a:solidFill>
                <a:highlight>
                  <a:srgbClr val="1E1E1E"/>
                </a:highlight>
                <a:latin typeface="Courier New"/>
                <a:ea typeface="Courier New"/>
                <a:cs typeface="Courier New"/>
                <a:sym typeface="Courier New"/>
              </a:rPr>
              <a:t>// Initialize Firebase</a:t>
            </a:r>
            <a:endParaRPr sz="11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569CD6"/>
                </a:solidFill>
                <a:highlight>
                  <a:srgbClr val="1E1E1E"/>
                </a:highlight>
                <a:latin typeface="Courier New"/>
                <a:ea typeface="Courier New"/>
                <a:cs typeface="Courier New"/>
                <a:sym typeface="Courier New"/>
              </a:rPr>
              <a:t>const</a:t>
            </a:r>
            <a:r>
              <a:rPr lang="en" sz="1150">
                <a:solidFill>
                  <a:srgbClr val="D4D4D4"/>
                </a:solidFill>
                <a:highlight>
                  <a:srgbClr val="1E1E1E"/>
                </a:highlight>
                <a:latin typeface="Courier New"/>
                <a:ea typeface="Courier New"/>
                <a:cs typeface="Courier New"/>
                <a:sym typeface="Courier New"/>
              </a:rPr>
              <a:t> </a:t>
            </a:r>
            <a:r>
              <a:rPr lang="en" sz="1150">
                <a:solidFill>
                  <a:srgbClr val="4FC1FF"/>
                </a:solidFill>
                <a:highlight>
                  <a:srgbClr val="1E1E1E"/>
                </a:highlight>
                <a:latin typeface="Courier New"/>
                <a:ea typeface="Courier New"/>
                <a:cs typeface="Courier New"/>
                <a:sym typeface="Courier New"/>
              </a:rPr>
              <a:t>app</a:t>
            </a:r>
            <a:r>
              <a:rPr lang="en" sz="1150">
                <a:solidFill>
                  <a:srgbClr val="D4D4D4"/>
                </a:solidFill>
                <a:highlight>
                  <a:srgbClr val="1E1E1E"/>
                </a:highlight>
                <a:latin typeface="Courier New"/>
                <a:ea typeface="Courier New"/>
                <a:cs typeface="Courier New"/>
                <a:sym typeface="Courier New"/>
              </a:rPr>
              <a:t> = </a:t>
            </a:r>
            <a:r>
              <a:rPr lang="en" sz="1150">
                <a:solidFill>
                  <a:srgbClr val="DCDCAA"/>
                </a:solidFill>
                <a:highlight>
                  <a:srgbClr val="1E1E1E"/>
                </a:highlight>
                <a:latin typeface="Courier New"/>
                <a:ea typeface="Courier New"/>
                <a:cs typeface="Courier New"/>
                <a:sym typeface="Courier New"/>
              </a:rPr>
              <a:t>initializeApp</a:t>
            </a:r>
            <a:r>
              <a:rPr lang="en" sz="1150">
                <a:solidFill>
                  <a:srgbClr val="D4D4D4"/>
                </a:solidFill>
                <a:highlight>
                  <a:srgbClr val="1E1E1E"/>
                </a:highlight>
                <a:latin typeface="Courier New"/>
                <a:ea typeface="Courier New"/>
                <a:cs typeface="Courier New"/>
                <a:sym typeface="Courier New"/>
              </a:rPr>
              <a:t>(</a:t>
            </a:r>
            <a:r>
              <a:rPr lang="en" sz="1150">
                <a:solidFill>
                  <a:srgbClr val="4FC1FF"/>
                </a:solidFill>
                <a:highlight>
                  <a:srgbClr val="1E1E1E"/>
                </a:highlight>
                <a:latin typeface="Courier New"/>
                <a:ea typeface="Courier New"/>
                <a:cs typeface="Courier New"/>
                <a:sym typeface="Courier New"/>
              </a:rPr>
              <a:t>firebaseConfig</a:t>
            </a: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500">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8"/>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Firebase</a:t>
            </a:r>
            <a:endParaRPr b="1" sz="1700">
              <a:latin typeface="Open Sans"/>
              <a:ea typeface="Open Sans"/>
              <a:cs typeface="Open Sans"/>
              <a:sym typeface="Open Sans"/>
            </a:endParaRPr>
          </a:p>
        </p:txBody>
      </p:sp>
      <p:sp>
        <p:nvSpPr>
          <p:cNvPr id="790" name="Google Shape;790;p78"/>
          <p:cNvSpPr txBox="1"/>
          <p:nvPr/>
        </p:nvSpPr>
        <p:spPr>
          <a:xfrm>
            <a:off x="98050" y="1998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Authentification</a:t>
            </a:r>
            <a:endParaRPr b="1" u="sng">
              <a:solidFill>
                <a:schemeClr val="lt2"/>
              </a:solidFill>
              <a:latin typeface="Open Sans"/>
              <a:ea typeface="Open Sans"/>
              <a:cs typeface="Open Sans"/>
              <a:sym typeface="Open Sans"/>
            </a:endParaRPr>
          </a:p>
        </p:txBody>
      </p:sp>
      <p:pic>
        <p:nvPicPr>
          <p:cNvPr id="791" name="Google Shape;791;p78"/>
          <p:cNvPicPr preferRelativeResize="0"/>
          <p:nvPr/>
        </p:nvPicPr>
        <p:blipFill>
          <a:blip r:embed="rId3">
            <a:alphaModFix/>
          </a:blip>
          <a:stretch>
            <a:fillRect/>
          </a:stretch>
        </p:blipFill>
        <p:spPr>
          <a:xfrm>
            <a:off x="7632581" y="49832"/>
            <a:ext cx="1420966" cy="400200"/>
          </a:xfrm>
          <a:prstGeom prst="rect">
            <a:avLst/>
          </a:prstGeom>
          <a:noFill/>
          <a:ln>
            <a:noFill/>
          </a:ln>
        </p:spPr>
      </p:pic>
      <p:sp>
        <p:nvSpPr>
          <p:cNvPr id="792" name="Google Shape;792;p78"/>
          <p:cNvSpPr txBox="1"/>
          <p:nvPr/>
        </p:nvSpPr>
        <p:spPr>
          <a:xfrm>
            <a:off x="357150" y="482800"/>
            <a:ext cx="584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Open Sans"/>
                <a:ea typeface="Open Sans"/>
                <a:cs typeface="Open Sans"/>
                <a:sym typeface="Open Sans"/>
              </a:rPr>
              <a:t>Service de firebase pour gérer des utilisateurs sans serveur</a:t>
            </a:r>
            <a:endParaRPr i="1" sz="1200">
              <a:solidFill>
                <a:schemeClr val="dk2"/>
              </a:solidFill>
              <a:latin typeface="Open Sans"/>
              <a:ea typeface="Open Sans"/>
              <a:cs typeface="Open Sans"/>
              <a:sym typeface="Open Sans"/>
            </a:endParaRPr>
          </a:p>
        </p:txBody>
      </p:sp>
      <p:sp>
        <p:nvSpPr>
          <p:cNvPr id="793" name="Google Shape;793;p78"/>
          <p:cNvSpPr txBox="1"/>
          <p:nvPr/>
        </p:nvSpPr>
        <p:spPr>
          <a:xfrm>
            <a:off x="-44900" y="47895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 </a:t>
            </a:r>
            <a:r>
              <a:rPr i="1" lang="en" sz="1100" u="sng">
                <a:solidFill>
                  <a:schemeClr val="accent1"/>
                </a:solidFill>
                <a:latin typeface="Open Sans"/>
                <a:ea typeface="Open Sans"/>
                <a:cs typeface="Open Sans"/>
                <a:sym typeface="Open Sans"/>
                <a:hlinkClick r:id="rId4">
                  <a:extLst>
                    <a:ext uri="{A12FA001-AC4F-418D-AE19-62706E023703}">
                      <ahyp:hlinkClr val="tx"/>
                    </a:ext>
                  </a:extLst>
                </a:hlinkClick>
              </a:rPr>
              <a:t>https://firebase.google.com/docs/auth</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
        <p:nvSpPr>
          <p:cNvPr id="794" name="Google Shape;794;p78"/>
          <p:cNvSpPr txBox="1"/>
          <p:nvPr/>
        </p:nvSpPr>
        <p:spPr>
          <a:xfrm>
            <a:off x="201075" y="842175"/>
            <a:ext cx="859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1°/ Sur la console dans l’onglet Authentication -&gt; SignIn Method activer les providers souhaitez. Pour le cours on utilisera Email/Password et Google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795" name="Google Shape;795;p78"/>
          <p:cNvSpPr txBox="1"/>
          <p:nvPr/>
        </p:nvSpPr>
        <p:spPr>
          <a:xfrm>
            <a:off x="250450" y="1496800"/>
            <a:ext cx="47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2°/ Exemple de code JS pour se connecter via Google</a:t>
            </a:r>
            <a:endParaRPr>
              <a:latin typeface="Open Sans"/>
              <a:ea typeface="Open Sans"/>
              <a:cs typeface="Open Sans"/>
              <a:sym typeface="Open Sans"/>
            </a:endParaRPr>
          </a:p>
        </p:txBody>
      </p:sp>
      <p:sp>
        <p:nvSpPr>
          <p:cNvPr id="796" name="Google Shape;796;p78"/>
          <p:cNvSpPr/>
          <p:nvPr/>
        </p:nvSpPr>
        <p:spPr>
          <a:xfrm>
            <a:off x="142625" y="1912450"/>
            <a:ext cx="7376100" cy="26400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8"/>
          <p:cNvSpPr txBox="1"/>
          <p:nvPr/>
        </p:nvSpPr>
        <p:spPr>
          <a:xfrm>
            <a:off x="229450" y="1968350"/>
            <a:ext cx="8470200" cy="2817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150">
                <a:solidFill>
                  <a:srgbClr val="C586C0"/>
                </a:solidFill>
                <a:highlight>
                  <a:srgbClr val="1E1E1E"/>
                </a:highlight>
                <a:latin typeface="Courier New"/>
                <a:ea typeface="Courier New"/>
                <a:cs typeface="Courier New"/>
                <a:sym typeface="Courier New"/>
              </a:rPr>
              <a:t>import</a:t>
            </a:r>
            <a:r>
              <a:rPr lang="en" sz="1150">
                <a:solidFill>
                  <a:srgbClr val="D4D4D4"/>
                </a:solidFill>
                <a:highlight>
                  <a:srgbClr val="1E1E1E"/>
                </a:highlight>
                <a:latin typeface="Courier New"/>
                <a:ea typeface="Courier New"/>
                <a:cs typeface="Courier New"/>
                <a:sym typeface="Courier New"/>
              </a:rPr>
              <a:t> { </a:t>
            </a:r>
            <a:r>
              <a:rPr lang="en" sz="1150">
                <a:solidFill>
                  <a:srgbClr val="9CDCFE"/>
                </a:solidFill>
                <a:highlight>
                  <a:srgbClr val="1E1E1E"/>
                </a:highlight>
                <a:latin typeface="Courier New"/>
                <a:ea typeface="Courier New"/>
                <a:cs typeface="Courier New"/>
                <a:sym typeface="Courier New"/>
              </a:rPr>
              <a:t>getAuth</a:t>
            </a: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signInWithRedirect</a:t>
            </a: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GoogleAuthProvider</a:t>
            </a:r>
            <a:r>
              <a:rPr lang="en" sz="1150">
                <a:solidFill>
                  <a:srgbClr val="D4D4D4"/>
                </a:solidFill>
                <a:highlight>
                  <a:srgbClr val="1E1E1E"/>
                </a:highlight>
                <a:latin typeface="Courier New"/>
                <a:ea typeface="Courier New"/>
                <a:cs typeface="Courier New"/>
                <a:sym typeface="Courier New"/>
              </a:rPr>
              <a:t> } </a:t>
            </a:r>
            <a:r>
              <a:rPr lang="en" sz="1150">
                <a:solidFill>
                  <a:srgbClr val="C586C0"/>
                </a:solidFill>
                <a:highlight>
                  <a:srgbClr val="1E1E1E"/>
                </a:highlight>
                <a:latin typeface="Courier New"/>
                <a:ea typeface="Courier New"/>
                <a:cs typeface="Courier New"/>
                <a:sym typeface="Courier New"/>
              </a:rPr>
              <a:t>from</a:t>
            </a:r>
            <a:r>
              <a:rPr lang="en" sz="1150">
                <a:solidFill>
                  <a:srgbClr val="D4D4D4"/>
                </a:solidFill>
                <a:highlight>
                  <a:srgbClr val="1E1E1E"/>
                </a:highlight>
                <a:latin typeface="Courier New"/>
                <a:ea typeface="Courier New"/>
                <a:cs typeface="Courier New"/>
                <a:sym typeface="Courier New"/>
              </a:rPr>
              <a:t> </a:t>
            </a:r>
            <a:r>
              <a:rPr lang="en" sz="1150">
                <a:solidFill>
                  <a:srgbClr val="CE9178"/>
                </a:solidFill>
                <a:highlight>
                  <a:srgbClr val="1E1E1E"/>
                </a:highlight>
                <a:latin typeface="Courier New"/>
                <a:ea typeface="Courier New"/>
                <a:cs typeface="Courier New"/>
                <a:sym typeface="Courier New"/>
              </a:rPr>
              <a:t>"firebase/auth"</a:t>
            </a: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569CD6"/>
                </a:solidFill>
                <a:highlight>
                  <a:srgbClr val="1E1E1E"/>
                </a:highlight>
                <a:latin typeface="Courier New"/>
                <a:ea typeface="Courier New"/>
                <a:cs typeface="Courier New"/>
                <a:sym typeface="Courier New"/>
              </a:rPr>
              <a:t>const</a:t>
            </a:r>
            <a:r>
              <a:rPr lang="en" sz="1150">
                <a:solidFill>
                  <a:srgbClr val="D4D4D4"/>
                </a:solidFill>
                <a:highlight>
                  <a:srgbClr val="1E1E1E"/>
                </a:highlight>
                <a:latin typeface="Courier New"/>
                <a:ea typeface="Courier New"/>
                <a:cs typeface="Courier New"/>
                <a:sym typeface="Courier New"/>
              </a:rPr>
              <a:t> </a:t>
            </a:r>
            <a:r>
              <a:rPr lang="en" sz="1150">
                <a:solidFill>
                  <a:srgbClr val="4FC1FF"/>
                </a:solidFill>
                <a:highlight>
                  <a:srgbClr val="1E1E1E"/>
                </a:highlight>
                <a:latin typeface="Courier New"/>
                <a:ea typeface="Courier New"/>
                <a:cs typeface="Courier New"/>
                <a:sym typeface="Courier New"/>
              </a:rPr>
              <a:t>provider</a:t>
            </a:r>
            <a:r>
              <a:rPr lang="en" sz="1150">
                <a:solidFill>
                  <a:srgbClr val="D4D4D4"/>
                </a:solidFill>
                <a:highlight>
                  <a:srgbClr val="1E1E1E"/>
                </a:highlight>
                <a:latin typeface="Courier New"/>
                <a:ea typeface="Courier New"/>
                <a:cs typeface="Courier New"/>
                <a:sym typeface="Courier New"/>
              </a:rPr>
              <a:t> = </a:t>
            </a:r>
            <a:r>
              <a:rPr lang="en" sz="1150">
                <a:solidFill>
                  <a:srgbClr val="569CD6"/>
                </a:solidFill>
                <a:highlight>
                  <a:srgbClr val="1E1E1E"/>
                </a:highlight>
                <a:latin typeface="Courier New"/>
                <a:ea typeface="Courier New"/>
                <a:cs typeface="Courier New"/>
                <a:sym typeface="Courier New"/>
              </a:rPr>
              <a:t>new</a:t>
            </a:r>
            <a:r>
              <a:rPr lang="en" sz="1150">
                <a:solidFill>
                  <a:srgbClr val="D4D4D4"/>
                </a:solidFill>
                <a:highlight>
                  <a:srgbClr val="1E1E1E"/>
                </a:highlight>
                <a:latin typeface="Courier New"/>
                <a:ea typeface="Courier New"/>
                <a:cs typeface="Courier New"/>
                <a:sym typeface="Courier New"/>
              </a:rPr>
              <a:t> </a:t>
            </a:r>
            <a:r>
              <a:rPr lang="en" sz="1150">
                <a:solidFill>
                  <a:srgbClr val="4EC9B0"/>
                </a:solidFill>
                <a:highlight>
                  <a:srgbClr val="1E1E1E"/>
                </a:highlight>
                <a:latin typeface="Courier New"/>
                <a:ea typeface="Courier New"/>
                <a:cs typeface="Courier New"/>
                <a:sym typeface="Courier New"/>
              </a:rPr>
              <a:t>GoogleAuthProvider</a:t>
            </a: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569CD6"/>
                </a:solidFill>
                <a:highlight>
                  <a:srgbClr val="1E1E1E"/>
                </a:highlight>
                <a:latin typeface="Courier New"/>
                <a:ea typeface="Courier New"/>
                <a:cs typeface="Courier New"/>
                <a:sym typeface="Courier New"/>
              </a:rPr>
              <a:t>const</a:t>
            </a:r>
            <a:r>
              <a:rPr lang="en" sz="1150">
                <a:solidFill>
                  <a:srgbClr val="D4D4D4"/>
                </a:solidFill>
                <a:highlight>
                  <a:srgbClr val="1E1E1E"/>
                </a:highlight>
                <a:latin typeface="Courier New"/>
                <a:ea typeface="Courier New"/>
                <a:cs typeface="Courier New"/>
                <a:sym typeface="Courier New"/>
              </a:rPr>
              <a:t> </a:t>
            </a:r>
            <a:r>
              <a:rPr lang="en" sz="1150">
                <a:solidFill>
                  <a:srgbClr val="DCDCAA"/>
                </a:solidFill>
                <a:highlight>
                  <a:srgbClr val="1E1E1E"/>
                </a:highlight>
                <a:latin typeface="Courier New"/>
                <a:ea typeface="Courier New"/>
                <a:cs typeface="Courier New"/>
                <a:sym typeface="Courier New"/>
              </a:rPr>
              <a:t>connectionWithGoogle</a:t>
            </a:r>
            <a:r>
              <a:rPr lang="en" sz="1150">
                <a:solidFill>
                  <a:srgbClr val="D4D4D4"/>
                </a:solidFill>
                <a:highlight>
                  <a:srgbClr val="1E1E1E"/>
                </a:highlight>
                <a:latin typeface="Courier New"/>
                <a:ea typeface="Courier New"/>
                <a:cs typeface="Courier New"/>
                <a:sym typeface="Courier New"/>
              </a:rPr>
              <a:t> = () </a:t>
            </a:r>
            <a:r>
              <a:rPr lang="en" sz="1150">
                <a:solidFill>
                  <a:srgbClr val="569CD6"/>
                </a:solidFill>
                <a:highlight>
                  <a:srgbClr val="1E1E1E"/>
                </a:highlight>
                <a:latin typeface="Courier New"/>
                <a:ea typeface="Courier New"/>
                <a:cs typeface="Courier New"/>
                <a:sym typeface="Courier New"/>
              </a:rPr>
              <a:t>=&gt;</a:t>
            </a:r>
            <a:r>
              <a:rPr lang="en" sz="1150">
                <a:solidFill>
                  <a:srgbClr val="D4D4D4"/>
                </a:solidFill>
                <a:highlight>
                  <a:srgbClr val="1E1E1E"/>
                </a:highlight>
                <a:latin typeface="Courier New"/>
                <a:ea typeface="Courier New"/>
                <a:cs typeface="Courier New"/>
                <a:sym typeface="Courier New"/>
              </a:rPr>
              <a:t> {</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a:t>
            </a:r>
            <a:r>
              <a:rPr lang="en" sz="1150">
                <a:solidFill>
                  <a:srgbClr val="569CD6"/>
                </a:solidFill>
                <a:highlight>
                  <a:srgbClr val="1E1E1E"/>
                </a:highlight>
                <a:latin typeface="Courier New"/>
                <a:ea typeface="Courier New"/>
                <a:cs typeface="Courier New"/>
                <a:sym typeface="Courier New"/>
              </a:rPr>
              <a:t>const</a:t>
            </a:r>
            <a:r>
              <a:rPr lang="en" sz="1150">
                <a:solidFill>
                  <a:srgbClr val="D4D4D4"/>
                </a:solidFill>
                <a:highlight>
                  <a:srgbClr val="1E1E1E"/>
                </a:highlight>
                <a:latin typeface="Courier New"/>
                <a:ea typeface="Courier New"/>
                <a:cs typeface="Courier New"/>
                <a:sym typeface="Courier New"/>
              </a:rPr>
              <a:t> </a:t>
            </a:r>
            <a:r>
              <a:rPr lang="en" sz="1150">
                <a:solidFill>
                  <a:srgbClr val="4FC1FF"/>
                </a:solidFill>
                <a:highlight>
                  <a:srgbClr val="1E1E1E"/>
                </a:highlight>
                <a:latin typeface="Courier New"/>
                <a:ea typeface="Courier New"/>
                <a:cs typeface="Courier New"/>
                <a:sym typeface="Courier New"/>
              </a:rPr>
              <a:t>auth</a:t>
            </a:r>
            <a:r>
              <a:rPr lang="en" sz="1150">
                <a:solidFill>
                  <a:srgbClr val="D4D4D4"/>
                </a:solidFill>
                <a:highlight>
                  <a:srgbClr val="1E1E1E"/>
                </a:highlight>
                <a:latin typeface="Courier New"/>
                <a:ea typeface="Courier New"/>
                <a:cs typeface="Courier New"/>
                <a:sym typeface="Courier New"/>
              </a:rPr>
              <a:t> = </a:t>
            </a:r>
            <a:r>
              <a:rPr lang="en" sz="1150">
                <a:solidFill>
                  <a:srgbClr val="DCDCAA"/>
                </a:solidFill>
                <a:highlight>
                  <a:srgbClr val="1E1E1E"/>
                </a:highlight>
                <a:latin typeface="Courier New"/>
                <a:ea typeface="Courier New"/>
                <a:cs typeface="Courier New"/>
                <a:sym typeface="Courier New"/>
              </a:rPr>
              <a:t>getAuth</a:t>
            </a: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a:t>
            </a:r>
            <a:r>
              <a:rPr lang="en" sz="1150">
                <a:solidFill>
                  <a:srgbClr val="DCDCAA"/>
                </a:solidFill>
                <a:highlight>
                  <a:srgbClr val="1E1E1E"/>
                </a:highlight>
                <a:latin typeface="Courier New"/>
                <a:ea typeface="Courier New"/>
                <a:cs typeface="Courier New"/>
                <a:sym typeface="Courier New"/>
              </a:rPr>
              <a:t>signInWithRedirect</a:t>
            </a:r>
            <a:r>
              <a:rPr lang="en" sz="1150">
                <a:solidFill>
                  <a:srgbClr val="D4D4D4"/>
                </a:solidFill>
                <a:highlight>
                  <a:srgbClr val="1E1E1E"/>
                </a:highlight>
                <a:latin typeface="Courier New"/>
                <a:ea typeface="Courier New"/>
                <a:cs typeface="Courier New"/>
                <a:sym typeface="Courier New"/>
              </a:rPr>
              <a:t>(</a:t>
            </a:r>
            <a:r>
              <a:rPr lang="en" sz="1150">
                <a:solidFill>
                  <a:srgbClr val="4FC1FF"/>
                </a:solidFill>
                <a:highlight>
                  <a:srgbClr val="1E1E1E"/>
                </a:highlight>
                <a:latin typeface="Courier New"/>
                <a:ea typeface="Courier New"/>
                <a:cs typeface="Courier New"/>
                <a:sym typeface="Courier New"/>
              </a:rPr>
              <a:t>auth</a:t>
            </a:r>
            <a:r>
              <a:rPr lang="en" sz="1150">
                <a:solidFill>
                  <a:srgbClr val="D4D4D4"/>
                </a:solidFill>
                <a:highlight>
                  <a:srgbClr val="1E1E1E"/>
                </a:highlight>
                <a:latin typeface="Courier New"/>
                <a:ea typeface="Courier New"/>
                <a:cs typeface="Courier New"/>
                <a:sym typeface="Courier New"/>
              </a:rPr>
              <a:t>, </a:t>
            </a:r>
            <a:r>
              <a:rPr lang="en" sz="1150">
                <a:solidFill>
                  <a:srgbClr val="4FC1FF"/>
                </a:solidFill>
                <a:highlight>
                  <a:srgbClr val="1E1E1E"/>
                </a:highlight>
                <a:latin typeface="Courier New"/>
                <a:ea typeface="Courier New"/>
                <a:cs typeface="Courier New"/>
                <a:sym typeface="Courier New"/>
              </a:rPr>
              <a:t>provider</a:t>
            </a:r>
            <a:r>
              <a:rPr lang="en"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a:t>
            </a:r>
            <a:endParaRPr sz="1500">
              <a:latin typeface="Open Sans"/>
              <a:ea typeface="Open Sans"/>
              <a:cs typeface="Open Sans"/>
              <a:sym typeface="Open Sans"/>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a:t>
            </a:r>
            <a:r>
              <a:rPr lang="en" sz="1150">
                <a:solidFill>
                  <a:srgbClr val="808080"/>
                </a:solidFill>
                <a:highlight>
                  <a:srgbClr val="1E1E1E"/>
                </a:highlight>
                <a:latin typeface="Courier New"/>
                <a:ea typeface="Courier New"/>
                <a:cs typeface="Courier New"/>
                <a:sym typeface="Courier New"/>
              </a:rPr>
              <a:t>&lt;</a:t>
            </a:r>
            <a:r>
              <a:rPr lang="en" sz="1150">
                <a:solidFill>
                  <a:srgbClr val="4EC9B0"/>
                </a:solidFill>
                <a:highlight>
                  <a:srgbClr val="1E1E1E"/>
                </a:highlight>
                <a:latin typeface="Courier New"/>
                <a:ea typeface="Courier New"/>
                <a:cs typeface="Courier New"/>
                <a:sym typeface="Courier New"/>
              </a:rPr>
              <a:t>IonButton</a:t>
            </a: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color</a:t>
            </a:r>
            <a:r>
              <a:rPr lang="en" sz="1150">
                <a:solidFill>
                  <a:srgbClr val="D4D4D4"/>
                </a:solidFill>
                <a:highlight>
                  <a:srgbClr val="1E1E1E"/>
                </a:highlight>
                <a:latin typeface="Courier New"/>
                <a:ea typeface="Courier New"/>
                <a:cs typeface="Courier New"/>
                <a:sym typeface="Courier New"/>
              </a:rPr>
              <a:t>=</a:t>
            </a:r>
            <a:r>
              <a:rPr lang="en" sz="1150">
                <a:solidFill>
                  <a:srgbClr val="CE9178"/>
                </a:solidFill>
                <a:highlight>
                  <a:srgbClr val="1E1E1E"/>
                </a:highlight>
                <a:latin typeface="Courier New"/>
                <a:ea typeface="Courier New"/>
                <a:cs typeface="Courier New"/>
                <a:sym typeface="Courier New"/>
              </a:rPr>
              <a:t>"primary"</a:t>
            </a: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onClick</a:t>
            </a:r>
            <a:r>
              <a:rPr lang="en" sz="1150">
                <a:solidFill>
                  <a:srgbClr val="D4D4D4"/>
                </a:solidFill>
                <a:highlight>
                  <a:srgbClr val="1E1E1E"/>
                </a:highlight>
                <a:latin typeface="Courier New"/>
                <a:ea typeface="Courier New"/>
                <a:cs typeface="Courier New"/>
                <a:sym typeface="Courier New"/>
              </a:rPr>
              <a:t>=</a:t>
            </a:r>
            <a:r>
              <a:rPr lang="en" sz="1150">
                <a:solidFill>
                  <a:srgbClr val="569CD6"/>
                </a:solidFill>
                <a:highlight>
                  <a:srgbClr val="1E1E1E"/>
                </a:highlight>
                <a:latin typeface="Courier New"/>
                <a:ea typeface="Courier New"/>
                <a:cs typeface="Courier New"/>
                <a:sym typeface="Courier New"/>
              </a:rPr>
              <a:t>{</a:t>
            </a:r>
            <a:r>
              <a:rPr lang="en" sz="1150">
                <a:solidFill>
                  <a:srgbClr val="D4D4D4"/>
                </a:solidFill>
                <a:highlight>
                  <a:srgbClr val="1E1E1E"/>
                </a:highlight>
                <a:latin typeface="Courier New"/>
                <a:ea typeface="Courier New"/>
                <a:cs typeface="Courier New"/>
                <a:sym typeface="Courier New"/>
              </a:rPr>
              <a:t>() </a:t>
            </a:r>
            <a:r>
              <a:rPr lang="en" sz="1150">
                <a:solidFill>
                  <a:srgbClr val="569CD6"/>
                </a:solidFill>
                <a:highlight>
                  <a:srgbClr val="1E1E1E"/>
                </a:highlight>
                <a:latin typeface="Courier New"/>
                <a:ea typeface="Courier New"/>
                <a:cs typeface="Courier New"/>
                <a:sym typeface="Courier New"/>
              </a:rPr>
              <a:t>=&gt;</a:t>
            </a:r>
            <a:r>
              <a:rPr lang="en" sz="1150">
                <a:solidFill>
                  <a:srgbClr val="D4D4D4"/>
                </a:solidFill>
                <a:highlight>
                  <a:srgbClr val="1E1E1E"/>
                </a:highlight>
                <a:latin typeface="Courier New"/>
                <a:ea typeface="Courier New"/>
                <a:cs typeface="Courier New"/>
                <a:sym typeface="Courier New"/>
              </a:rPr>
              <a:t> </a:t>
            </a:r>
            <a:r>
              <a:rPr lang="en" sz="1150">
                <a:solidFill>
                  <a:srgbClr val="DCDCAA"/>
                </a:solidFill>
                <a:highlight>
                  <a:srgbClr val="1E1E1E"/>
                </a:highlight>
                <a:latin typeface="Courier New"/>
                <a:ea typeface="Courier New"/>
                <a:cs typeface="Courier New"/>
                <a:sym typeface="Courier New"/>
              </a:rPr>
              <a:t>connectionWithGoogle</a:t>
            </a:r>
            <a:r>
              <a:rPr lang="en" sz="1150">
                <a:solidFill>
                  <a:srgbClr val="D4D4D4"/>
                </a:solidFill>
                <a:highlight>
                  <a:srgbClr val="1E1E1E"/>
                </a:highlight>
                <a:latin typeface="Courier New"/>
                <a:ea typeface="Courier New"/>
                <a:cs typeface="Courier New"/>
                <a:sym typeface="Courier New"/>
              </a:rPr>
              <a:t>()</a:t>
            </a:r>
            <a:r>
              <a:rPr lang="en" sz="1150">
                <a:solidFill>
                  <a:srgbClr val="569CD6"/>
                </a:solidFill>
                <a:highlight>
                  <a:srgbClr val="1E1E1E"/>
                </a:highlight>
                <a:latin typeface="Courier New"/>
                <a:ea typeface="Courier New"/>
                <a:cs typeface="Courier New"/>
                <a:sym typeface="Courier New"/>
              </a:rPr>
              <a:t>}</a:t>
            </a:r>
            <a:r>
              <a:rPr lang="en" sz="1150">
                <a:solidFill>
                  <a:srgbClr val="808080"/>
                </a:solidFill>
                <a:highlight>
                  <a:srgbClr val="1E1E1E"/>
                </a:highlight>
                <a:latin typeface="Courier New"/>
                <a:ea typeface="Courier New"/>
                <a:cs typeface="Courier New"/>
                <a:sym typeface="Courier New"/>
              </a:rPr>
              <a:t>&gt;</a:t>
            </a:r>
            <a:endParaRPr sz="1150">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Connexion avec Google</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D4D4D4"/>
                </a:solidFill>
                <a:highlight>
                  <a:srgbClr val="1E1E1E"/>
                </a:highlight>
                <a:latin typeface="Courier New"/>
                <a:ea typeface="Courier New"/>
                <a:cs typeface="Courier New"/>
                <a:sym typeface="Courier New"/>
              </a:rPr>
              <a:t>    </a:t>
            </a:r>
            <a:r>
              <a:rPr lang="en" sz="1150">
                <a:solidFill>
                  <a:srgbClr val="808080"/>
                </a:solidFill>
                <a:highlight>
                  <a:srgbClr val="1E1E1E"/>
                </a:highlight>
                <a:latin typeface="Courier New"/>
                <a:ea typeface="Courier New"/>
                <a:cs typeface="Courier New"/>
                <a:sym typeface="Courier New"/>
              </a:rPr>
              <a:t>&lt;</a:t>
            </a:r>
            <a:r>
              <a:rPr lang="en" sz="1150">
                <a:solidFill>
                  <a:srgbClr val="4EC9B0"/>
                </a:solidFill>
                <a:highlight>
                  <a:srgbClr val="1E1E1E"/>
                </a:highlight>
                <a:latin typeface="Courier New"/>
                <a:ea typeface="Courier New"/>
                <a:cs typeface="Courier New"/>
                <a:sym typeface="Courier New"/>
              </a:rPr>
              <a:t>IonIcon</a:t>
            </a: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slot</a:t>
            </a:r>
            <a:r>
              <a:rPr lang="en" sz="1150">
                <a:solidFill>
                  <a:srgbClr val="D4D4D4"/>
                </a:solidFill>
                <a:highlight>
                  <a:srgbClr val="1E1E1E"/>
                </a:highlight>
                <a:latin typeface="Courier New"/>
                <a:ea typeface="Courier New"/>
                <a:cs typeface="Courier New"/>
                <a:sym typeface="Courier New"/>
              </a:rPr>
              <a:t>=</a:t>
            </a:r>
            <a:r>
              <a:rPr lang="en" sz="1150">
                <a:solidFill>
                  <a:srgbClr val="CE9178"/>
                </a:solidFill>
                <a:highlight>
                  <a:srgbClr val="1E1E1E"/>
                </a:highlight>
                <a:latin typeface="Courier New"/>
                <a:ea typeface="Courier New"/>
                <a:cs typeface="Courier New"/>
                <a:sym typeface="Courier New"/>
              </a:rPr>
              <a:t>"end"</a:t>
            </a:r>
            <a:r>
              <a:rPr lang="en" sz="1150">
                <a:solidFill>
                  <a:srgbClr val="D4D4D4"/>
                </a:solidFill>
                <a:highlight>
                  <a:srgbClr val="1E1E1E"/>
                </a:highlight>
                <a:latin typeface="Courier New"/>
                <a:ea typeface="Courier New"/>
                <a:cs typeface="Courier New"/>
                <a:sym typeface="Courier New"/>
              </a:rPr>
              <a:t> </a:t>
            </a:r>
            <a:r>
              <a:rPr lang="en" sz="1150">
                <a:solidFill>
                  <a:srgbClr val="9CDCFE"/>
                </a:solidFill>
                <a:highlight>
                  <a:srgbClr val="1E1E1E"/>
                </a:highlight>
                <a:latin typeface="Courier New"/>
                <a:ea typeface="Courier New"/>
                <a:cs typeface="Courier New"/>
                <a:sym typeface="Courier New"/>
              </a:rPr>
              <a:t>icon</a:t>
            </a:r>
            <a:r>
              <a:rPr lang="en" sz="1150">
                <a:solidFill>
                  <a:srgbClr val="D4D4D4"/>
                </a:solidFill>
                <a:highlight>
                  <a:srgbClr val="1E1E1E"/>
                </a:highlight>
                <a:latin typeface="Courier New"/>
                <a:ea typeface="Courier New"/>
                <a:cs typeface="Courier New"/>
                <a:sym typeface="Courier New"/>
              </a:rPr>
              <a:t>=</a:t>
            </a:r>
            <a:r>
              <a:rPr lang="en" sz="1150">
                <a:solidFill>
                  <a:srgbClr val="569CD6"/>
                </a:solidFill>
                <a:highlight>
                  <a:srgbClr val="1E1E1E"/>
                </a:highlight>
                <a:latin typeface="Courier New"/>
                <a:ea typeface="Courier New"/>
                <a:cs typeface="Courier New"/>
                <a:sym typeface="Courier New"/>
              </a:rPr>
              <a:t>{</a:t>
            </a:r>
            <a:r>
              <a:rPr lang="en" sz="1150">
                <a:solidFill>
                  <a:srgbClr val="9CDCFE"/>
                </a:solidFill>
                <a:highlight>
                  <a:srgbClr val="1E1E1E"/>
                </a:highlight>
                <a:latin typeface="Courier New"/>
                <a:ea typeface="Courier New"/>
                <a:cs typeface="Courier New"/>
                <a:sym typeface="Courier New"/>
              </a:rPr>
              <a:t>logoGoogle</a:t>
            </a:r>
            <a:r>
              <a:rPr lang="en" sz="1150">
                <a:solidFill>
                  <a:srgbClr val="569CD6"/>
                </a:solidFill>
                <a:highlight>
                  <a:srgbClr val="1E1E1E"/>
                </a:highlight>
                <a:latin typeface="Courier New"/>
                <a:ea typeface="Courier New"/>
                <a:cs typeface="Courier New"/>
                <a:sym typeface="Courier New"/>
              </a:rPr>
              <a:t>}</a:t>
            </a:r>
            <a:r>
              <a:rPr lang="en" sz="1150">
                <a:solidFill>
                  <a:srgbClr val="D4D4D4"/>
                </a:solidFill>
                <a:highlight>
                  <a:srgbClr val="1E1E1E"/>
                </a:highlight>
                <a:latin typeface="Courier New"/>
                <a:ea typeface="Courier New"/>
                <a:cs typeface="Courier New"/>
                <a:sym typeface="Courier New"/>
              </a:rPr>
              <a:t> </a:t>
            </a:r>
            <a:r>
              <a:rPr lang="en" sz="1150">
                <a:solidFill>
                  <a:srgbClr val="808080"/>
                </a:solidFill>
                <a:highlight>
                  <a:srgbClr val="1E1E1E"/>
                </a:highlight>
                <a:latin typeface="Courier New"/>
                <a:ea typeface="Courier New"/>
                <a:cs typeface="Courier New"/>
                <a:sym typeface="Courier New"/>
              </a:rPr>
              <a:t>/&gt;</a:t>
            </a:r>
            <a:endParaRPr sz="1150">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50">
                <a:solidFill>
                  <a:srgbClr val="808080"/>
                </a:solidFill>
                <a:highlight>
                  <a:srgbClr val="1E1E1E"/>
                </a:highlight>
                <a:latin typeface="Courier New"/>
                <a:ea typeface="Courier New"/>
                <a:cs typeface="Courier New"/>
                <a:sym typeface="Courier New"/>
              </a:rPr>
              <a:t> &lt;/</a:t>
            </a:r>
            <a:r>
              <a:rPr lang="en" sz="1150">
                <a:solidFill>
                  <a:srgbClr val="4EC9B0"/>
                </a:solidFill>
                <a:highlight>
                  <a:srgbClr val="1E1E1E"/>
                </a:highlight>
                <a:latin typeface="Courier New"/>
                <a:ea typeface="Courier New"/>
                <a:cs typeface="Courier New"/>
                <a:sym typeface="Courier New"/>
              </a:rPr>
              <a:t>IonButton</a:t>
            </a:r>
            <a:r>
              <a:rPr lang="en" sz="1150">
                <a:solidFill>
                  <a:srgbClr val="808080"/>
                </a:solidFill>
                <a:highlight>
                  <a:srgbClr val="1E1E1E"/>
                </a:highlight>
                <a:latin typeface="Courier New"/>
                <a:ea typeface="Courier New"/>
                <a:cs typeface="Courier New"/>
                <a:sym typeface="Courier New"/>
              </a:rPr>
              <a:t>&gt;</a:t>
            </a:r>
            <a:endParaRPr sz="1150">
              <a:solidFill>
                <a:srgbClr val="808080"/>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500">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79"/>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Firebase</a:t>
            </a:r>
            <a:endParaRPr b="1" sz="1700">
              <a:latin typeface="Open Sans"/>
              <a:ea typeface="Open Sans"/>
              <a:cs typeface="Open Sans"/>
              <a:sym typeface="Open Sans"/>
            </a:endParaRPr>
          </a:p>
        </p:txBody>
      </p:sp>
      <p:sp>
        <p:nvSpPr>
          <p:cNvPr id="803" name="Google Shape;803;p79"/>
          <p:cNvSpPr txBox="1"/>
          <p:nvPr/>
        </p:nvSpPr>
        <p:spPr>
          <a:xfrm>
            <a:off x="98050" y="1998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Authentification</a:t>
            </a:r>
            <a:endParaRPr b="1" u="sng">
              <a:solidFill>
                <a:schemeClr val="lt2"/>
              </a:solidFill>
              <a:latin typeface="Open Sans"/>
              <a:ea typeface="Open Sans"/>
              <a:cs typeface="Open Sans"/>
              <a:sym typeface="Open Sans"/>
            </a:endParaRPr>
          </a:p>
        </p:txBody>
      </p:sp>
      <p:pic>
        <p:nvPicPr>
          <p:cNvPr id="804" name="Google Shape;804;p79"/>
          <p:cNvPicPr preferRelativeResize="0"/>
          <p:nvPr/>
        </p:nvPicPr>
        <p:blipFill>
          <a:blip r:embed="rId3">
            <a:alphaModFix/>
          </a:blip>
          <a:stretch>
            <a:fillRect/>
          </a:stretch>
        </p:blipFill>
        <p:spPr>
          <a:xfrm>
            <a:off x="7632581" y="49832"/>
            <a:ext cx="1420966" cy="400200"/>
          </a:xfrm>
          <a:prstGeom prst="rect">
            <a:avLst/>
          </a:prstGeom>
          <a:noFill/>
          <a:ln>
            <a:noFill/>
          </a:ln>
        </p:spPr>
      </p:pic>
      <p:sp>
        <p:nvSpPr>
          <p:cNvPr id="805" name="Google Shape;805;p79"/>
          <p:cNvSpPr txBox="1"/>
          <p:nvPr/>
        </p:nvSpPr>
        <p:spPr>
          <a:xfrm>
            <a:off x="357150" y="482800"/>
            <a:ext cx="584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Open Sans"/>
                <a:ea typeface="Open Sans"/>
                <a:cs typeface="Open Sans"/>
                <a:sym typeface="Open Sans"/>
              </a:rPr>
              <a:t>Service de firebase pour gérer des utilisateurs sans serveur</a:t>
            </a:r>
            <a:endParaRPr i="1" sz="1200">
              <a:solidFill>
                <a:schemeClr val="dk2"/>
              </a:solidFill>
              <a:latin typeface="Open Sans"/>
              <a:ea typeface="Open Sans"/>
              <a:cs typeface="Open Sans"/>
              <a:sym typeface="Open Sans"/>
            </a:endParaRPr>
          </a:p>
        </p:txBody>
      </p:sp>
      <p:sp>
        <p:nvSpPr>
          <p:cNvPr id="806" name="Google Shape;806;p79"/>
          <p:cNvSpPr txBox="1"/>
          <p:nvPr/>
        </p:nvSpPr>
        <p:spPr>
          <a:xfrm>
            <a:off x="-44900" y="47895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a:t>
            </a:r>
            <a:r>
              <a:rPr i="1" lang="en" sz="1100" u="sng">
                <a:solidFill>
                  <a:schemeClr val="hlink"/>
                </a:solidFill>
                <a:latin typeface="Open Sans"/>
                <a:ea typeface="Open Sans"/>
                <a:cs typeface="Open Sans"/>
                <a:sym typeface="Open Sans"/>
                <a:hlinkClick r:id="rId4"/>
              </a:rPr>
              <a:t> </a:t>
            </a:r>
            <a:r>
              <a:rPr i="1" lang="en" sz="1100" u="sng">
                <a:solidFill>
                  <a:schemeClr val="accent1"/>
                </a:solidFill>
                <a:latin typeface="Open Sans"/>
                <a:ea typeface="Open Sans"/>
                <a:cs typeface="Open Sans"/>
                <a:sym typeface="Open Sans"/>
                <a:hlinkClick r:id="rId5">
                  <a:extLst>
                    <a:ext uri="{A12FA001-AC4F-418D-AE19-62706E023703}">
                      <ahyp:hlinkClr val="tx"/>
                    </a:ext>
                  </a:extLst>
                </a:hlinkClick>
              </a:rPr>
              <a:t>https://firebase.google.com/docs/auth/android/manage-users</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
        <p:nvSpPr>
          <p:cNvPr id="807" name="Google Shape;807;p79"/>
          <p:cNvSpPr txBox="1"/>
          <p:nvPr/>
        </p:nvSpPr>
        <p:spPr>
          <a:xfrm>
            <a:off x="142625" y="852100"/>
            <a:ext cx="47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3</a:t>
            </a:r>
            <a:r>
              <a:rPr lang="en">
                <a:latin typeface="Open Sans"/>
                <a:ea typeface="Open Sans"/>
                <a:cs typeface="Open Sans"/>
                <a:sym typeface="Open Sans"/>
              </a:rPr>
              <a:t>°/ Vérifier que l’utilisateur est connecté </a:t>
            </a:r>
            <a:endParaRPr>
              <a:latin typeface="Open Sans"/>
              <a:ea typeface="Open Sans"/>
              <a:cs typeface="Open Sans"/>
              <a:sym typeface="Open Sans"/>
            </a:endParaRPr>
          </a:p>
        </p:txBody>
      </p:sp>
      <p:sp>
        <p:nvSpPr>
          <p:cNvPr id="808" name="Google Shape;808;p79"/>
          <p:cNvSpPr/>
          <p:nvPr/>
        </p:nvSpPr>
        <p:spPr>
          <a:xfrm>
            <a:off x="142625" y="1607650"/>
            <a:ext cx="7376100" cy="26400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9"/>
          <p:cNvSpPr txBox="1"/>
          <p:nvPr/>
        </p:nvSpPr>
        <p:spPr>
          <a:xfrm>
            <a:off x="229450" y="1663550"/>
            <a:ext cx="8470200" cy="2629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getAuth</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onAuthStateChanged</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"firebase/auth"</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A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1E1E1E"/>
                </a:highlight>
                <a:latin typeface="Courier New"/>
                <a:ea typeface="Courier New"/>
                <a:cs typeface="Courier New"/>
                <a:sym typeface="Courier New"/>
              </a:rPr>
              <a:t>onAuthStateChanged</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auth</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user</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if</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user</a:t>
            </a:r>
            <a:r>
              <a:rPr lang="en" sz="1050">
                <a:solidFill>
                  <a:srgbClr val="D4D4D4"/>
                </a:solidFill>
                <a:highlight>
                  <a:srgbClr val="1E1E1E"/>
                </a:highlight>
                <a:latin typeface="Courier New"/>
                <a:ea typeface="Courier New"/>
                <a:cs typeface="Courier New"/>
                <a:sym typeface="Courier New"/>
              </a:rPr>
              <a:t> != </a:t>
            </a:r>
            <a:r>
              <a:rPr lang="en" sz="1050">
                <a:solidFill>
                  <a:srgbClr val="569CD6"/>
                </a:solidFill>
                <a:highlight>
                  <a:srgbClr val="1E1E1E"/>
                </a:highlight>
                <a:latin typeface="Courier New"/>
                <a:ea typeface="Courier New"/>
                <a:cs typeface="Courier New"/>
                <a:sym typeface="Courier New"/>
              </a:rPr>
              <a:t>null</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 User is signed in</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else</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6A9955"/>
                </a:solidFill>
                <a:highlight>
                  <a:srgbClr val="1E1E1E"/>
                </a:highlight>
                <a:latin typeface="Courier New"/>
                <a:ea typeface="Courier New"/>
                <a:cs typeface="Courier New"/>
                <a:sym typeface="Courier New"/>
              </a:rPr>
              <a:t>// No user is signed in</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CDCA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C586C0"/>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500">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0"/>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Firebase</a:t>
            </a:r>
            <a:endParaRPr b="1" sz="1700">
              <a:latin typeface="Open Sans"/>
              <a:ea typeface="Open Sans"/>
              <a:cs typeface="Open Sans"/>
              <a:sym typeface="Open Sans"/>
            </a:endParaRPr>
          </a:p>
        </p:txBody>
      </p:sp>
      <p:sp>
        <p:nvSpPr>
          <p:cNvPr id="815" name="Google Shape;815;p80"/>
          <p:cNvSpPr txBox="1"/>
          <p:nvPr/>
        </p:nvSpPr>
        <p:spPr>
          <a:xfrm>
            <a:off x="98050" y="1998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Firestore Database</a:t>
            </a:r>
            <a:endParaRPr b="1" u="sng">
              <a:solidFill>
                <a:schemeClr val="lt2"/>
              </a:solidFill>
              <a:latin typeface="Open Sans"/>
              <a:ea typeface="Open Sans"/>
              <a:cs typeface="Open Sans"/>
              <a:sym typeface="Open Sans"/>
            </a:endParaRPr>
          </a:p>
        </p:txBody>
      </p:sp>
      <p:pic>
        <p:nvPicPr>
          <p:cNvPr id="816" name="Google Shape;816;p80"/>
          <p:cNvPicPr preferRelativeResize="0"/>
          <p:nvPr/>
        </p:nvPicPr>
        <p:blipFill>
          <a:blip r:embed="rId3">
            <a:alphaModFix/>
          </a:blip>
          <a:stretch>
            <a:fillRect/>
          </a:stretch>
        </p:blipFill>
        <p:spPr>
          <a:xfrm>
            <a:off x="7632581" y="49832"/>
            <a:ext cx="1420966" cy="400200"/>
          </a:xfrm>
          <a:prstGeom prst="rect">
            <a:avLst/>
          </a:prstGeom>
          <a:noFill/>
          <a:ln>
            <a:noFill/>
          </a:ln>
        </p:spPr>
      </p:pic>
      <p:sp>
        <p:nvSpPr>
          <p:cNvPr id="817" name="Google Shape;817;p80"/>
          <p:cNvSpPr txBox="1"/>
          <p:nvPr/>
        </p:nvSpPr>
        <p:spPr>
          <a:xfrm>
            <a:off x="357150" y="482800"/>
            <a:ext cx="584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Open Sans"/>
                <a:ea typeface="Open Sans"/>
                <a:cs typeface="Open Sans"/>
                <a:sym typeface="Open Sans"/>
              </a:rPr>
              <a:t>Firestore Database vous offre une base de données noSQL. Collection (base de données) -&gt; Document (table) -&gt; Fields ( valeurs )</a:t>
            </a:r>
            <a:endParaRPr i="1" sz="1200">
              <a:solidFill>
                <a:schemeClr val="dk2"/>
              </a:solidFill>
              <a:latin typeface="Open Sans"/>
              <a:ea typeface="Open Sans"/>
              <a:cs typeface="Open Sans"/>
              <a:sym typeface="Open Sans"/>
            </a:endParaRPr>
          </a:p>
        </p:txBody>
      </p:sp>
      <p:grpSp>
        <p:nvGrpSpPr>
          <p:cNvPr id="818" name="Google Shape;818;p80"/>
          <p:cNvGrpSpPr/>
          <p:nvPr/>
        </p:nvGrpSpPr>
        <p:grpSpPr>
          <a:xfrm>
            <a:off x="1905000" y="2507700"/>
            <a:ext cx="6096400" cy="2281800"/>
            <a:chOff x="148250" y="935700"/>
            <a:chExt cx="6096400" cy="2281800"/>
          </a:xfrm>
        </p:grpSpPr>
        <p:sp>
          <p:nvSpPr>
            <p:cNvPr id="819" name="Google Shape;819;p80"/>
            <p:cNvSpPr/>
            <p:nvPr/>
          </p:nvSpPr>
          <p:spPr>
            <a:xfrm>
              <a:off x="189375" y="1403725"/>
              <a:ext cx="5143500" cy="15432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0"/>
            <p:cNvSpPr txBox="1"/>
            <p:nvPr/>
          </p:nvSpPr>
          <p:spPr>
            <a:xfrm>
              <a:off x="148250" y="935700"/>
              <a:ext cx="39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Récupérer un document</a:t>
              </a:r>
              <a:endParaRPr>
                <a:latin typeface="Open Sans"/>
                <a:ea typeface="Open Sans"/>
                <a:cs typeface="Open Sans"/>
                <a:sym typeface="Open Sans"/>
              </a:endParaRPr>
            </a:p>
          </p:txBody>
        </p:sp>
        <p:sp>
          <p:nvSpPr>
            <p:cNvPr id="821" name="Google Shape;821;p80"/>
            <p:cNvSpPr txBox="1"/>
            <p:nvPr/>
          </p:nvSpPr>
          <p:spPr>
            <a:xfrm>
              <a:off x="166050" y="1335900"/>
              <a:ext cx="6078600" cy="1881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getFirestore</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doc</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getDoc</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"firebase/firestore"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db</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getFirestore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1E1E1E"/>
                  </a:highlight>
                  <a:latin typeface="Courier New"/>
                  <a:ea typeface="Courier New"/>
                  <a:cs typeface="Courier New"/>
                  <a:sym typeface="Courier New"/>
                </a:rPr>
                <a:t>getDoc</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doc</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db</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"collection"</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"document"</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then</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docSnap</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data</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docSnap</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data</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console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log</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data</a:t>
              </a:r>
              <a:r>
                <a:rPr lang="en" sz="1050">
                  <a:solidFill>
                    <a:srgbClr val="D4D4D4"/>
                  </a:solidFill>
                  <a:highlight>
                    <a:srgbClr val="1E1E1E"/>
                  </a:highlight>
                  <a:latin typeface="Courier New"/>
                  <a:ea typeface="Courier New"/>
                  <a:cs typeface="Courier New"/>
                  <a:sym typeface="Courier New"/>
                </a:rPr>
                <a:t>);</a:t>
              </a:r>
              <a:endParaRPr sz="1050">
                <a:solidFill>
                  <a:srgbClr val="C586C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grpSp>
      <p:sp>
        <p:nvSpPr>
          <p:cNvPr id="822" name="Google Shape;822;p80"/>
          <p:cNvSpPr txBox="1"/>
          <p:nvPr/>
        </p:nvSpPr>
        <p:spPr>
          <a:xfrm>
            <a:off x="-44900" y="44847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a:t>
            </a:r>
            <a:r>
              <a:rPr i="1" lang="en" sz="1100" u="sng">
                <a:solidFill>
                  <a:schemeClr val="hlink"/>
                </a:solidFill>
                <a:latin typeface="Open Sans"/>
                <a:ea typeface="Open Sans"/>
                <a:cs typeface="Open Sans"/>
                <a:sym typeface="Open Sans"/>
                <a:hlinkClick r:id="rId4"/>
              </a:rPr>
              <a:t> </a:t>
            </a:r>
            <a:r>
              <a:rPr i="1" lang="en" sz="1100" u="sng">
                <a:solidFill>
                  <a:schemeClr val="accent1"/>
                </a:solidFill>
                <a:latin typeface="Open Sans"/>
                <a:ea typeface="Open Sans"/>
                <a:cs typeface="Open Sans"/>
                <a:sym typeface="Open Sans"/>
                <a:hlinkClick r:id="rId5">
                  <a:extLst>
                    <a:ext uri="{A12FA001-AC4F-418D-AE19-62706E023703}">
                      <ahyp:hlinkClr val="tx"/>
                    </a:ext>
                  </a:extLst>
                </a:hlinkClick>
              </a:rPr>
              <a:t>https://firebase.google.com/docs/firestore/manage-data/add-data</a:t>
            </a:r>
            <a:r>
              <a:rPr i="1" lang="en" sz="1100">
                <a:solidFill>
                  <a:schemeClr val="accent1"/>
                </a:solidFill>
                <a:latin typeface="Open Sans"/>
                <a:ea typeface="Open Sans"/>
                <a:cs typeface="Open Sans"/>
                <a:sym typeface="Open Sans"/>
              </a:rPr>
              <a:t> </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grpSp>
        <p:nvGrpSpPr>
          <p:cNvPr id="823" name="Google Shape;823;p80"/>
          <p:cNvGrpSpPr/>
          <p:nvPr/>
        </p:nvGrpSpPr>
        <p:grpSpPr>
          <a:xfrm>
            <a:off x="1938350" y="1014750"/>
            <a:ext cx="6096400" cy="1557000"/>
            <a:chOff x="148250" y="2993100"/>
            <a:chExt cx="6096400" cy="1557000"/>
          </a:xfrm>
        </p:grpSpPr>
        <p:sp>
          <p:nvSpPr>
            <p:cNvPr id="824" name="Google Shape;824;p80"/>
            <p:cNvSpPr/>
            <p:nvPr/>
          </p:nvSpPr>
          <p:spPr>
            <a:xfrm>
              <a:off x="189375" y="3461125"/>
              <a:ext cx="5143500" cy="10044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0"/>
            <p:cNvSpPr txBox="1"/>
            <p:nvPr/>
          </p:nvSpPr>
          <p:spPr>
            <a:xfrm>
              <a:off x="148250" y="2993100"/>
              <a:ext cx="39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Créer un document</a:t>
              </a:r>
              <a:endParaRPr>
                <a:latin typeface="Open Sans"/>
                <a:ea typeface="Open Sans"/>
                <a:cs typeface="Open Sans"/>
                <a:sym typeface="Open Sans"/>
              </a:endParaRPr>
            </a:p>
          </p:txBody>
        </p:sp>
        <p:sp>
          <p:nvSpPr>
            <p:cNvPr id="826" name="Google Shape;826;p80"/>
            <p:cNvSpPr txBox="1"/>
            <p:nvPr/>
          </p:nvSpPr>
          <p:spPr>
            <a:xfrm>
              <a:off x="166050" y="3545700"/>
              <a:ext cx="6078600" cy="1004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getFirestore</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doc</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setDoc </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"firebase/firestore"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db</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getFirestore</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1E1E1E"/>
                  </a:highlight>
                  <a:latin typeface="Courier New"/>
                  <a:ea typeface="Courier New"/>
                  <a:cs typeface="Courier New"/>
                  <a:sym typeface="Courier New"/>
                </a:rPr>
                <a:t>setDoc</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doc</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db</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"collections"</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"document"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JsonValeur</a:t>
              </a:r>
              <a:r>
                <a:rPr lang="en" sz="1050">
                  <a:solidFill>
                    <a:srgbClr val="D4D4D4"/>
                  </a:solidFill>
                  <a:highlight>
                    <a:srgbClr val="1E1E1E"/>
                  </a:highlight>
                  <a:latin typeface="Courier New"/>
                  <a:ea typeface="Courier New"/>
                  <a:cs typeface="Courier New"/>
                  <a:sym typeface="Courier New"/>
                </a:rPr>
                <a:t>)</a:t>
              </a:r>
              <a:endParaRPr sz="1050">
                <a:solidFill>
                  <a:srgbClr val="DCDCA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grpSp>
      <p:sp>
        <p:nvSpPr>
          <p:cNvPr id="827" name="Google Shape;827;p80"/>
          <p:cNvSpPr txBox="1"/>
          <p:nvPr/>
        </p:nvSpPr>
        <p:spPr>
          <a:xfrm>
            <a:off x="-44900" y="47895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a:t>
            </a:r>
            <a:r>
              <a:rPr i="1" lang="en" sz="1100" u="sng">
                <a:solidFill>
                  <a:schemeClr val="hlink"/>
                </a:solidFill>
                <a:latin typeface="Open Sans"/>
                <a:ea typeface="Open Sans"/>
                <a:cs typeface="Open Sans"/>
                <a:sym typeface="Open Sans"/>
                <a:hlinkClick r:id="rId6"/>
              </a:rPr>
              <a:t> </a:t>
            </a:r>
            <a:r>
              <a:rPr i="1" lang="en" sz="1100" u="sng">
                <a:solidFill>
                  <a:schemeClr val="accent1"/>
                </a:solidFill>
                <a:latin typeface="Open Sans"/>
                <a:ea typeface="Open Sans"/>
                <a:cs typeface="Open Sans"/>
                <a:sym typeface="Open Sans"/>
                <a:hlinkClick r:id="rId7">
                  <a:extLst>
                    <a:ext uri="{A12FA001-AC4F-418D-AE19-62706E023703}">
                      <ahyp:hlinkClr val="tx"/>
                    </a:ext>
                  </a:extLst>
                </a:hlinkClick>
              </a:rPr>
              <a:t>https://firebase.google.com/docs/firestore/query-data/get-data</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1"/>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Firebase</a:t>
            </a:r>
            <a:endParaRPr b="1" sz="1700">
              <a:latin typeface="Open Sans"/>
              <a:ea typeface="Open Sans"/>
              <a:cs typeface="Open Sans"/>
              <a:sym typeface="Open Sans"/>
            </a:endParaRPr>
          </a:p>
        </p:txBody>
      </p:sp>
      <p:sp>
        <p:nvSpPr>
          <p:cNvPr id="833" name="Google Shape;833;p81"/>
          <p:cNvSpPr txBox="1"/>
          <p:nvPr/>
        </p:nvSpPr>
        <p:spPr>
          <a:xfrm>
            <a:off x="98050" y="1998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Hosting</a:t>
            </a:r>
            <a:endParaRPr b="1" u="sng">
              <a:solidFill>
                <a:schemeClr val="lt2"/>
              </a:solidFill>
              <a:latin typeface="Open Sans"/>
              <a:ea typeface="Open Sans"/>
              <a:cs typeface="Open Sans"/>
              <a:sym typeface="Open Sans"/>
            </a:endParaRPr>
          </a:p>
        </p:txBody>
      </p:sp>
      <p:pic>
        <p:nvPicPr>
          <p:cNvPr id="834" name="Google Shape;834;p81"/>
          <p:cNvPicPr preferRelativeResize="0"/>
          <p:nvPr/>
        </p:nvPicPr>
        <p:blipFill>
          <a:blip r:embed="rId3">
            <a:alphaModFix/>
          </a:blip>
          <a:stretch>
            <a:fillRect/>
          </a:stretch>
        </p:blipFill>
        <p:spPr>
          <a:xfrm>
            <a:off x="7632581" y="49832"/>
            <a:ext cx="1420966" cy="400200"/>
          </a:xfrm>
          <a:prstGeom prst="rect">
            <a:avLst/>
          </a:prstGeom>
          <a:noFill/>
          <a:ln>
            <a:noFill/>
          </a:ln>
        </p:spPr>
      </p:pic>
      <p:sp>
        <p:nvSpPr>
          <p:cNvPr id="835" name="Google Shape;835;p81"/>
          <p:cNvSpPr txBox="1"/>
          <p:nvPr/>
        </p:nvSpPr>
        <p:spPr>
          <a:xfrm>
            <a:off x="357150" y="482800"/>
            <a:ext cx="584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Open Sans"/>
                <a:ea typeface="Open Sans"/>
                <a:cs typeface="Open Sans"/>
                <a:sym typeface="Open Sans"/>
              </a:rPr>
              <a:t>Hosting permet de mettre son projet front en ligne profitant d’un nom de domaine et d’un lien https gratuitement</a:t>
            </a:r>
            <a:endParaRPr i="1" sz="1200">
              <a:solidFill>
                <a:schemeClr val="dk2"/>
              </a:solidFill>
              <a:latin typeface="Open Sans"/>
              <a:ea typeface="Open Sans"/>
              <a:cs typeface="Open Sans"/>
              <a:sym typeface="Open Sans"/>
            </a:endParaRPr>
          </a:p>
        </p:txBody>
      </p:sp>
      <p:sp>
        <p:nvSpPr>
          <p:cNvPr id="836" name="Google Shape;836;p81"/>
          <p:cNvSpPr txBox="1"/>
          <p:nvPr/>
        </p:nvSpPr>
        <p:spPr>
          <a:xfrm>
            <a:off x="439750" y="1358525"/>
            <a:ext cx="5182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Ouvrir un terminal dans le dossier du projet:</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rgbClr val="1E1E1E"/>
                </a:solidFill>
                <a:latin typeface="Open Sans"/>
                <a:ea typeface="Open Sans"/>
                <a:cs typeface="Open Sans"/>
                <a:sym typeface="Open Sans"/>
              </a:rPr>
              <a:t>	$ npm install -g firebase-tools</a:t>
            </a:r>
            <a:endParaRPr>
              <a:solidFill>
                <a:srgbClr val="1E1E1E"/>
              </a:solidFill>
              <a:latin typeface="Open Sans"/>
              <a:ea typeface="Open Sans"/>
              <a:cs typeface="Open Sans"/>
              <a:sym typeface="Open Sans"/>
            </a:endParaRPr>
          </a:p>
          <a:p>
            <a:pPr indent="0" lvl="0" marL="0" rtl="0" algn="l">
              <a:spcBef>
                <a:spcPts val="0"/>
              </a:spcBef>
              <a:spcAft>
                <a:spcPts val="0"/>
              </a:spcAft>
              <a:buNone/>
            </a:pPr>
            <a:r>
              <a:rPr lang="en">
                <a:solidFill>
                  <a:srgbClr val="1E1E1E"/>
                </a:solidFill>
                <a:latin typeface="Open Sans"/>
                <a:ea typeface="Open Sans"/>
                <a:cs typeface="Open Sans"/>
                <a:sym typeface="Open Sans"/>
              </a:rPr>
              <a:t>	$ firebase login</a:t>
            </a:r>
            <a:endParaRPr>
              <a:solidFill>
                <a:srgbClr val="1E1E1E"/>
              </a:solidFill>
              <a:latin typeface="Open Sans"/>
              <a:ea typeface="Open Sans"/>
              <a:cs typeface="Open Sans"/>
              <a:sym typeface="Open Sans"/>
            </a:endParaRPr>
          </a:p>
          <a:p>
            <a:pPr indent="0" lvl="0" marL="0" rtl="0" algn="l">
              <a:spcBef>
                <a:spcPts val="0"/>
              </a:spcBef>
              <a:spcAft>
                <a:spcPts val="0"/>
              </a:spcAft>
              <a:buNone/>
            </a:pPr>
            <a:r>
              <a:rPr lang="en">
                <a:solidFill>
                  <a:srgbClr val="1E1E1E"/>
                </a:solidFill>
                <a:latin typeface="Open Sans"/>
                <a:ea typeface="Open Sans"/>
                <a:cs typeface="Open Sans"/>
                <a:sym typeface="Open Sans"/>
              </a:rPr>
              <a:t>	$ firebase init</a:t>
            </a:r>
            <a:endParaRPr>
              <a:solidFill>
                <a:srgbClr val="1E1E1E"/>
              </a:solidFill>
              <a:latin typeface="Open Sans"/>
              <a:ea typeface="Open Sans"/>
              <a:cs typeface="Open Sans"/>
              <a:sym typeface="Open Sans"/>
            </a:endParaRPr>
          </a:p>
          <a:p>
            <a:pPr indent="0" lvl="0" marL="0" rtl="0" algn="l">
              <a:spcBef>
                <a:spcPts val="0"/>
              </a:spcBef>
              <a:spcAft>
                <a:spcPts val="0"/>
              </a:spcAft>
              <a:buNone/>
            </a:pPr>
            <a:r>
              <a:rPr lang="en">
                <a:solidFill>
                  <a:srgbClr val="1E1E1E"/>
                </a:solidFill>
                <a:latin typeface="Open Sans"/>
                <a:ea typeface="Open Sans"/>
                <a:cs typeface="Open Sans"/>
                <a:sym typeface="Open Sans"/>
              </a:rPr>
              <a:t>	$ firebase deploy</a:t>
            </a:r>
            <a:endParaRPr>
              <a:solidFill>
                <a:srgbClr val="1E1E1E"/>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nvSpPr>
        <p:spPr>
          <a:xfrm>
            <a:off x="-6400" y="282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Le WEB Mobile</a:t>
            </a:r>
            <a:endParaRPr b="1" sz="1700">
              <a:latin typeface="Open Sans"/>
              <a:ea typeface="Open Sans"/>
              <a:cs typeface="Open Sans"/>
              <a:sym typeface="Open Sans"/>
            </a:endParaRPr>
          </a:p>
        </p:txBody>
      </p:sp>
      <p:sp>
        <p:nvSpPr>
          <p:cNvPr id="138" name="Google Shape;138;p19"/>
          <p:cNvSpPr txBox="1"/>
          <p:nvPr/>
        </p:nvSpPr>
        <p:spPr>
          <a:xfrm>
            <a:off x="174250" y="4284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Quésaco?</a:t>
            </a:r>
            <a:endParaRPr b="1" u="sng">
              <a:solidFill>
                <a:schemeClr val="lt2"/>
              </a:solidFill>
              <a:latin typeface="Open Sans"/>
              <a:ea typeface="Open Sans"/>
              <a:cs typeface="Open Sans"/>
              <a:sym typeface="Open Sans"/>
            </a:endParaRPr>
          </a:p>
        </p:txBody>
      </p:sp>
      <p:pic>
        <p:nvPicPr>
          <p:cNvPr id="139" name="Google Shape;139;p19"/>
          <p:cNvPicPr preferRelativeResize="0"/>
          <p:nvPr/>
        </p:nvPicPr>
        <p:blipFill>
          <a:blip r:embed="rId3">
            <a:alphaModFix/>
          </a:blip>
          <a:stretch>
            <a:fillRect/>
          </a:stretch>
        </p:blipFill>
        <p:spPr>
          <a:xfrm>
            <a:off x="442950" y="1125550"/>
            <a:ext cx="1732250" cy="1560000"/>
          </a:xfrm>
          <a:prstGeom prst="rect">
            <a:avLst/>
          </a:prstGeom>
          <a:noFill/>
          <a:ln>
            <a:noFill/>
          </a:ln>
        </p:spPr>
      </p:pic>
      <p:pic>
        <p:nvPicPr>
          <p:cNvPr id="140" name="Google Shape;140;p19">
            <a:hlinkClick r:id="rId4"/>
          </p:cNvPr>
          <p:cNvPicPr preferRelativeResize="0"/>
          <p:nvPr/>
        </p:nvPicPr>
        <p:blipFill>
          <a:blip r:embed="rId5">
            <a:alphaModFix/>
          </a:blip>
          <a:stretch>
            <a:fillRect/>
          </a:stretch>
        </p:blipFill>
        <p:spPr>
          <a:xfrm>
            <a:off x="392675" y="2650275"/>
            <a:ext cx="2277250" cy="2277250"/>
          </a:xfrm>
          <a:prstGeom prst="rect">
            <a:avLst/>
          </a:prstGeom>
          <a:noFill/>
          <a:ln>
            <a:noFill/>
          </a:ln>
        </p:spPr>
      </p:pic>
      <p:sp>
        <p:nvSpPr>
          <p:cNvPr id="141" name="Google Shape;141;p19"/>
          <p:cNvSpPr/>
          <p:nvPr/>
        </p:nvSpPr>
        <p:spPr>
          <a:xfrm>
            <a:off x="3182100" y="1971050"/>
            <a:ext cx="2779800" cy="1560000"/>
          </a:xfrm>
          <a:prstGeom prst="rightArrow">
            <a:avLst>
              <a:gd fmla="val 50000" name="adj1"/>
              <a:gd fmla="val 50000" name="adj2"/>
            </a:avLst>
          </a:prstGeom>
          <a:solidFill>
            <a:srgbClr val="569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9"/>
          <p:cNvPicPr preferRelativeResize="0"/>
          <p:nvPr/>
        </p:nvPicPr>
        <p:blipFill>
          <a:blip r:embed="rId6">
            <a:alphaModFix/>
          </a:blip>
          <a:stretch>
            <a:fillRect/>
          </a:stretch>
        </p:blipFill>
        <p:spPr>
          <a:xfrm>
            <a:off x="3562175" y="725650"/>
            <a:ext cx="1524000" cy="1524000"/>
          </a:xfrm>
          <a:prstGeom prst="rect">
            <a:avLst/>
          </a:prstGeom>
          <a:noFill/>
          <a:ln>
            <a:noFill/>
          </a:ln>
        </p:spPr>
      </p:pic>
      <p:pic>
        <p:nvPicPr>
          <p:cNvPr id="143" name="Google Shape;143;p19"/>
          <p:cNvPicPr preferRelativeResize="0"/>
          <p:nvPr/>
        </p:nvPicPr>
        <p:blipFill>
          <a:blip r:embed="rId7">
            <a:alphaModFix/>
          </a:blip>
          <a:stretch>
            <a:fillRect/>
          </a:stretch>
        </p:blipFill>
        <p:spPr>
          <a:xfrm>
            <a:off x="6683475" y="180600"/>
            <a:ext cx="1946224" cy="1297899"/>
          </a:xfrm>
          <a:prstGeom prst="rect">
            <a:avLst/>
          </a:prstGeom>
          <a:noFill/>
          <a:ln>
            <a:noFill/>
          </a:ln>
        </p:spPr>
      </p:pic>
      <p:pic>
        <p:nvPicPr>
          <p:cNvPr id="144" name="Google Shape;144;p19"/>
          <p:cNvPicPr preferRelativeResize="0"/>
          <p:nvPr/>
        </p:nvPicPr>
        <p:blipFill>
          <a:blip r:embed="rId8">
            <a:alphaModFix/>
          </a:blip>
          <a:stretch>
            <a:fillRect/>
          </a:stretch>
        </p:blipFill>
        <p:spPr>
          <a:xfrm>
            <a:off x="6883675" y="1598650"/>
            <a:ext cx="1946225" cy="1946225"/>
          </a:xfrm>
          <a:prstGeom prst="rect">
            <a:avLst/>
          </a:prstGeom>
          <a:noFill/>
          <a:ln>
            <a:noFill/>
          </a:ln>
        </p:spPr>
      </p:pic>
      <p:pic>
        <p:nvPicPr>
          <p:cNvPr id="145" name="Google Shape;145;p19"/>
          <p:cNvPicPr preferRelativeResize="0"/>
          <p:nvPr/>
        </p:nvPicPr>
        <p:blipFill>
          <a:blip r:embed="rId9">
            <a:alphaModFix/>
          </a:blip>
          <a:stretch>
            <a:fillRect/>
          </a:stretch>
        </p:blipFill>
        <p:spPr>
          <a:xfrm>
            <a:off x="6301000" y="3349425"/>
            <a:ext cx="1095101" cy="616000"/>
          </a:xfrm>
          <a:prstGeom prst="rect">
            <a:avLst/>
          </a:prstGeom>
          <a:noFill/>
          <a:ln>
            <a:noFill/>
          </a:ln>
        </p:spPr>
      </p:pic>
      <p:pic>
        <p:nvPicPr>
          <p:cNvPr id="146" name="Google Shape;146;p19"/>
          <p:cNvPicPr preferRelativeResize="0"/>
          <p:nvPr/>
        </p:nvPicPr>
        <p:blipFill>
          <a:blip r:embed="rId10">
            <a:alphaModFix/>
          </a:blip>
          <a:stretch>
            <a:fillRect/>
          </a:stretch>
        </p:blipFill>
        <p:spPr>
          <a:xfrm>
            <a:off x="7845299" y="3246750"/>
            <a:ext cx="1095101" cy="821326"/>
          </a:xfrm>
          <a:prstGeom prst="rect">
            <a:avLst/>
          </a:prstGeom>
          <a:noFill/>
          <a:ln>
            <a:noFill/>
          </a:ln>
        </p:spPr>
      </p:pic>
      <p:pic>
        <p:nvPicPr>
          <p:cNvPr id="147" name="Google Shape;147;p19"/>
          <p:cNvPicPr preferRelativeResize="0"/>
          <p:nvPr/>
        </p:nvPicPr>
        <p:blipFill>
          <a:blip r:embed="rId11">
            <a:alphaModFix/>
          </a:blip>
          <a:stretch>
            <a:fillRect/>
          </a:stretch>
        </p:blipFill>
        <p:spPr>
          <a:xfrm>
            <a:off x="7065725" y="4036400"/>
            <a:ext cx="1582124" cy="891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2"/>
          <p:cNvSpPr txBox="1"/>
          <p:nvPr/>
        </p:nvSpPr>
        <p:spPr>
          <a:xfrm>
            <a:off x="-6400" y="-48000"/>
            <a:ext cx="30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Capacitor</a:t>
            </a:r>
            <a:endParaRPr b="1" sz="1700">
              <a:latin typeface="Open Sans"/>
              <a:ea typeface="Open Sans"/>
              <a:cs typeface="Open Sans"/>
              <a:sym typeface="Open Sans"/>
            </a:endParaRPr>
          </a:p>
        </p:txBody>
      </p:sp>
      <p:sp>
        <p:nvSpPr>
          <p:cNvPr id="842" name="Google Shape;842;p82"/>
          <p:cNvSpPr txBox="1"/>
          <p:nvPr/>
        </p:nvSpPr>
        <p:spPr>
          <a:xfrm>
            <a:off x="310900" y="200100"/>
            <a:ext cx="5848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Open Sans"/>
                <a:ea typeface="Open Sans"/>
                <a:cs typeface="Open Sans"/>
                <a:sym typeface="Open Sans"/>
              </a:rPr>
              <a:t>Capacitor est un projet open source qui exécute nativement des applications Web modernes sur iOS, Android, Electron et Web (à l'aide de la technologie Progressive Web App) tout en fournissant une interface puissante et facile à utiliser pour accéder aux SDK natifs et aux API natives sur chaque plate-forme. En tant qu'alternative à Cordova, Capacitor offre les mêmes avantages multiplateformes, mais avec une approche plus moderne du développement d'applications, tirant parti des dernières API Web et des capacités de la plate-forme native.</a:t>
            </a:r>
            <a:endParaRPr i="1" sz="1200">
              <a:solidFill>
                <a:schemeClr val="dk2"/>
              </a:solidFill>
              <a:latin typeface="Open Sans"/>
              <a:ea typeface="Open Sans"/>
              <a:cs typeface="Open Sans"/>
              <a:sym typeface="Open Sans"/>
            </a:endParaRPr>
          </a:p>
        </p:txBody>
      </p:sp>
      <p:pic>
        <p:nvPicPr>
          <p:cNvPr id="843" name="Google Shape;843;p82"/>
          <p:cNvPicPr preferRelativeResize="0"/>
          <p:nvPr/>
        </p:nvPicPr>
        <p:blipFill>
          <a:blip r:embed="rId3">
            <a:alphaModFix/>
          </a:blip>
          <a:stretch>
            <a:fillRect/>
          </a:stretch>
        </p:blipFill>
        <p:spPr>
          <a:xfrm>
            <a:off x="7198503" y="55275"/>
            <a:ext cx="1832351" cy="549350"/>
          </a:xfrm>
          <a:prstGeom prst="rect">
            <a:avLst/>
          </a:prstGeom>
          <a:noFill/>
          <a:ln>
            <a:noFill/>
          </a:ln>
        </p:spPr>
      </p:pic>
      <p:sp>
        <p:nvSpPr>
          <p:cNvPr id="844" name="Google Shape;844;p82"/>
          <p:cNvSpPr txBox="1"/>
          <p:nvPr/>
        </p:nvSpPr>
        <p:spPr>
          <a:xfrm>
            <a:off x="-59437" y="4471450"/>
            <a:ext cx="918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Documentation : </a:t>
            </a:r>
            <a:r>
              <a:rPr i="1" lang="en" sz="1100">
                <a:solidFill>
                  <a:schemeClr val="accent1"/>
                </a:solidFill>
                <a:latin typeface="Open Sans"/>
                <a:ea typeface="Open Sans"/>
                <a:cs typeface="Open Sans"/>
                <a:sym typeface="Open Sans"/>
              </a:rPr>
              <a:t>https://capacitorjs.com/docs/getting-started</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
        <p:nvSpPr>
          <p:cNvPr id="845" name="Google Shape;845;p82"/>
          <p:cNvSpPr/>
          <p:nvPr/>
        </p:nvSpPr>
        <p:spPr>
          <a:xfrm>
            <a:off x="1470200" y="2571750"/>
            <a:ext cx="3449100" cy="10914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2"/>
          <p:cNvSpPr txBox="1"/>
          <p:nvPr/>
        </p:nvSpPr>
        <p:spPr>
          <a:xfrm>
            <a:off x="1038300" y="2120233"/>
            <a:ext cx="5143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Installation:</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a:solidFill>
                  <a:srgbClr val="1E1E1E"/>
                </a:solidFill>
                <a:latin typeface="Open Sans"/>
                <a:ea typeface="Open Sans"/>
                <a:cs typeface="Open Sans"/>
                <a:sym typeface="Open Sans"/>
              </a:rPr>
              <a:t>	</a:t>
            </a:r>
            <a:r>
              <a:rPr lang="en">
                <a:solidFill>
                  <a:schemeClr val="lt1"/>
                </a:solidFill>
                <a:latin typeface="Open Sans"/>
                <a:ea typeface="Open Sans"/>
                <a:cs typeface="Open Sans"/>
                <a:sym typeface="Open Sans"/>
              </a:rPr>
              <a:t>$ cd myProject</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	$ npm install @capacitor/core</a:t>
            </a:r>
            <a:endParaRPr>
              <a:solidFill>
                <a:schemeClr val="lt1"/>
              </a:solidFill>
              <a:latin typeface="Open Sans"/>
              <a:ea typeface="Open Sans"/>
              <a:cs typeface="Open Sans"/>
              <a:sym typeface="Open Sans"/>
            </a:endParaRPr>
          </a:p>
          <a:p>
            <a:pPr indent="457200" lvl="0" marL="0" rtl="0" algn="l">
              <a:spcBef>
                <a:spcPts val="0"/>
              </a:spcBef>
              <a:spcAft>
                <a:spcPts val="0"/>
              </a:spcAft>
              <a:buNone/>
            </a:pPr>
            <a:r>
              <a:rPr lang="en">
                <a:solidFill>
                  <a:schemeClr val="lt1"/>
                </a:solidFill>
                <a:latin typeface="Open Sans"/>
                <a:ea typeface="Open Sans"/>
                <a:cs typeface="Open Sans"/>
                <a:sym typeface="Open Sans"/>
              </a:rPr>
              <a:t>$ npm install @capacitor/cli --save-dev</a:t>
            </a:r>
            <a:endParaRPr>
              <a:solidFill>
                <a:schemeClr val="lt1"/>
              </a:solidFill>
              <a:latin typeface="Open Sans"/>
              <a:ea typeface="Open Sans"/>
              <a:cs typeface="Open Sans"/>
              <a:sym typeface="Open Sans"/>
            </a:endParaRPr>
          </a:p>
          <a:p>
            <a:pPr indent="457200" lvl="0" marL="0" rtl="0" algn="l">
              <a:spcBef>
                <a:spcPts val="0"/>
              </a:spcBef>
              <a:spcAft>
                <a:spcPts val="0"/>
              </a:spcAft>
              <a:buNone/>
            </a:pPr>
            <a:r>
              <a:rPr lang="en">
                <a:solidFill>
                  <a:schemeClr val="lt1"/>
                </a:solidFill>
                <a:latin typeface="Open Sans"/>
                <a:ea typeface="Open Sans"/>
                <a:cs typeface="Open Sans"/>
                <a:sym typeface="Open Sans"/>
              </a:rPr>
              <a:t>$ npx cap init</a:t>
            </a:r>
            <a:endParaRPr>
              <a:solidFill>
                <a:schemeClr val="lt1"/>
              </a:solidFill>
              <a:latin typeface="Open Sans"/>
              <a:ea typeface="Open Sans"/>
              <a:cs typeface="Open Sans"/>
              <a:sym typeface="Open Sans"/>
            </a:endParaRPr>
          </a:p>
          <a:p>
            <a:pPr indent="457200" lvl="0" marL="0" rtl="0" algn="l">
              <a:spcBef>
                <a:spcPts val="0"/>
              </a:spcBef>
              <a:spcAft>
                <a:spcPts val="0"/>
              </a:spcAft>
              <a:buNone/>
            </a:pPr>
            <a:r>
              <a:t/>
            </a:r>
            <a:endParaRPr>
              <a:solidFill>
                <a:srgbClr val="1E1E1E"/>
              </a:solidFill>
              <a:latin typeface="Open Sans"/>
              <a:ea typeface="Open Sans"/>
              <a:cs typeface="Open Sans"/>
              <a:sym typeface="Open Sans"/>
            </a:endParaRPr>
          </a:p>
          <a:p>
            <a:pPr indent="0" lvl="0" marL="0" rtl="0" algn="l">
              <a:spcBef>
                <a:spcPts val="0"/>
              </a:spcBef>
              <a:spcAft>
                <a:spcPts val="0"/>
              </a:spcAft>
              <a:buNone/>
            </a:pPr>
            <a:r>
              <a:t/>
            </a:r>
            <a:endParaRPr>
              <a:solidFill>
                <a:srgbClr val="1E1E1E"/>
              </a:solidFill>
              <a:latin typeface="Open Sans"/>
              <a:ea typeface="Open Sans"/>
              <a:cs typeface="Open Sans"/>
              <a:sym typeface="Open Sans"/>
            </a:endParaRPr>
          </a:p>
        </p:txBody>
      </p:sp>
      <p:sp>
        <p:nvSpPr>
          <p:cNvPr id="847" name="Google Shape;847;p82"/>
          <p:cNvSpPr txBox="1"/>
          <p:nvPr/>
        </p:nvSpPr>
        <p:spPr>
          <a:xfrm>
            <a:off x="-70674" y="4690213"/>
            <a:ext cx="918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Capacitor vs Cordova : https://ionic.io/resources/articles/capacitor-vs-cordova-modern-hybrid-app-development /!\</a:t>
            </a:r>
            <a:endParaRPr i="1" sz="1100">
              <a:solidFill>
                <a:schemeClr val="accen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nvSpPr>
        <p:spPr>
          <a:xfrm>
            <a:off x="-6400" y="282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Natif, webview, PWA</a:t>
            </a:r>
            <a:endParaRPr b="1" sz="1700">
              <a:latin typeface="Open Sans"/>
              <a:ea typeface="Open Sans"/>
              <a:cs typeface="Open Sans"/>
              <a:sym typeface="Open Sans"/>
            </a:endParaRPr>
          </a:p>
        </p:txBody>
      </p:sp>
      <p:sp>
        <p:nvSpPr>
          <p:cNvPr id="153" name="Google Shape;153;p20"/>
          <p:cNvSpPr txBox="1"/>
          <p:nvPr/>
        </p:nvSpPr>
        <p:spPr>
          <a:xfrm>
            <a:off x="174250" y="4284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Natif</a:t>
            </a:r>
            <a:endParaRPr b="1" u="sng">
              <a:solidFill>
                <a:schemeClr val="lt2"/>
              </a:solidFill>
              <a:latin typeface="Open Sans"/>
              <a:ea typeface="Open Sans"/>
              <a:cs typeface="Open Sans"/>
              <a:sym typeface="Open Sans"/>
            </a:endParaRPr>
          </a:p>
        </p:txBody>
      </p:sp>
      <p:sp>
        <p:nvSpPr>
          <p:cNvPr id="154" name="Google Shape;154;p20"/>
          <p:cNvSpPr txBox="1"/>
          <p:nvPr/>
        </p:nvSpPr>
        <p:spPr>
          <a:xfrm>
            <a:off x="274350" y="694600"/>
            <a:ext cx="544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2"/>
                </a:solidFill>
              </a:rPr>
              <a:t>Une </a:t>
            </a:r>
            <a:r>
              <a:rPr b="1" i="1" lang="en" sz="1100">
                <a:solidFill>
                  <a:schemeClr val="dk2"/>
                </a:solidFill>
              </a:rPr>
              <a:t>application native</a:t>
            </a:r>
            <a:r>
              <a:rPr i="1" lang="en" sz="1100">
                <a:solidFill>
                  <a:schemeClr val="dk2"/>
                </a:solidFill>
              </a:rPr>
              <a:t> est une application qui est développée </a:t>
            </a:r>
            <a:r>
              <a:rPr b="1" i="1" lang="en" sz="1100">
                <a:solidFill>
                  <a:schemeClr val="dk2"/>
                </a:solidFill>
              </a:rPr>
              <a:t>spécialement pour un système d’exploitation </a:t>
            </a:r>
            <a:r>
              <a:rPr i="1" lang="en" sz="1100">
                <a:solidFill>
                  <a:schemeClr val="dk2"/>
                </a:solidFill>
              </a:rPr>
              <a:t>(OS).</a:t>
            </a:r>
            <a:endParaRPr i="1">
              <a:solidFill>
                <a:schemeClr val="dk2"/>
              </a:solidFill>
            </a:endParaRPr>
          </a:p>
        </p:txBody>
      </p:sp>
      <p:sp>
        <p:nvSpPr>
          <p:cNvPr id="155" name="Google Shape;155;p20"/>
          <p:cNvSpPr txBox="1"/>
          <p:nvPr/>
        </p:nvSpPr>
        <p:spPr>
          <a:xfrm>
            <a:off x="338800" y="1555375"/>
            <a:ext cx="272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Android language natif :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56" name="Google Shape;156;p20"/>
          <p:cNvSpPr txBox="1"/>
          <p:nvPr/>
        </p:nvSpPr>
        <p:spPr>
          <a:xfrm>
            <a:off x="5436100" y="1570775"/>
            <a:ext cx="42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Ies languages natifs :</a:t>
            </a:r>
            <a:endParaRPr>
              <a:latin typeface="Open Sans"/>
              <a:ea typeface="Open Sans"/>
              <a:cs typeface="Open Sans"/>
              <a:sym typeface="Open Sans"/>
            </a:endParaRPr>
          </a:p>
        </p:txBody>
      </p:sp>
      <p:pic>
        <p:nvPicPr>
          <p:cNvPr id="157" name="Google Shape;157;p20"/>
          <p:cNvPicPr preferRelativeResize="0"/>
          <p:nvPr/>
        </p:nvPicPr>
        <p:blipFill>
          <a:blip r:embed="rId3">
            <a:alphaModFix/>
          </a:blip>
          <a:stretch>
            <a:fillRect/>
          </a:stretch>
        </p:blipFill>
        <p:spPr>
          <a:xfrm>
            <a:off x="930150" y="1970975"/>
            <a:ext cx="848876" cy="1580452"/>
          </a:xfrm>
          <a:prstGeom prst="rect">
            <a:avLst/>
          </a:prstGeom>
          <a:noFill/>
          <a:ln>
            <a:noFill/>
          </a:ln>
        </p:spPr>
      </p:pic>
      <p:pic>
        <p:nvPicPr>
          <p:cNvPr id="158" name="Google Shape;158;p20"/>
          <p:cNvPicPr preferRelativeResize="0"/>
          <p:nvPr/>
        </p:nvPicPr>
        <p:blipFill>
          <a:blip r:embed="rId4">
            <a:alphaModFix/>
          </a:blip>
          <a:stretch>
            <a:fillRect/>
          </a:stretch>
        </p:blipFill>
        <p:spPr>
          <a:xfrm>
            <a:off x="4827800" y="2055668"/>
            <a:ext cx="3354000" cy="817525"/>
          </a:xfrm>
          <a:prstGeom prst="rect">
            <a:avLst/>
          </a:prstGeom>
          <a:noFill/>
          <a:ln>
            <a:noFill/>
          </a:ln>
        </p:spPr>
      </p:pic>
      <p:pic>
        <p:nvPicPr>
          <p:cNvPr id="159" name="Google Shape;159;p20"/>
          <p:cNvPicPr preferRelativeResize="0"/>
          <p:nvPr/>
        </p:nvPicPr>
        <p:blipFill>
          <a:blip r:embed="rId5">
            <a:alphaModFix/>
          </a:blip>
          <a:stretch>
            <a:fillRect/>
          </a:stretch>
        </p:blipFill>
        <p:spPr>
          <a:xfrm>
            <a:off x="5696782" y="3194996"/>
            <a:ext cx="1616050" cy="909025"/>
          </a:xfrm>
          <a:prstGeom prst="rect">
            <a:avLst/>
          </a:prstGeom>
          <a:noFill/>
          <a:ln>
            <a:noFill/>
          </a:ln>
        </p:spPr>
      </p:pic>
      <p:sp>
        <p:nvSpPr>
          <p:cNvPr id="160" name="Google Shape;160;p20"/>
          <p:cNvSpPr txBox="1"/>
          <p:nvPr/>
        </p:nvSpPr>
        <p:spPr>
          <a:xfrm>
            <a:off x="-29200" y="47962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Source : </a:t>
            </a:r>
            <a:r>
              <a:rPr i="1" lang="en" sz="1100" u="sng">
                <a:solidFill>
                  <a:schemeClr val="accent1"/>
                </a:solidFill>
                <a:latin typeface="Open Sans"/>
                <a:ea typeface="Open Sans"/>
                <a:cs typeface="Open Sans"/>
                <a:sym typeface="Open Sans"/>
                <a:hlinkClick r:id="rId6">
                  <a:extLst>
                    <a:ext uri="{A12FA001-AC4F-418D-AE19-62706E023703}">
                      <ahyp:hlinkClr val="tx"/>
                    </a:ext>
                  </a:extLst>
                </a:hlinkClick>
              </a:rPr>
              <a:t>https://www.imagine-developpement.net/developpement-logiciel/application-native</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nvSpPr>
        <p:spPr>
          <a:xfrm>
            <a:off x="-6400" y="-48000"/>
            <a:ext cx="4075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Open Sans"/>
                <a:ea typeface="Open Sans"/>
                <a:cs typeface="Open Sans"/>
                <a:sym typeface="Open Sans"/>
              </a:rPr>
              <a:t>Natif, hybride, PWA</a:t>
            </a:r>
            <a:endParaRPr b="1" sz="1700">
              <a:latin typeface="Open Sans"/>
              <a:ea typeface="Open Sans"/>
              <a:cs typeface="Open Sans"/>
              <a:sym typeface="Open Sans"/>
            </a:endParaRPr>
          </a:p>
        </p:txBody>
      </p:sp>
      <p:sp>
        <p:nvSpPr>
          <p:cNvPr id="166" name="Google Shape;166;p21"/>
          <p:cNvSpPr txBox="1"/>
          <p:nvPr/>
        </p:nvSpPr>
        <p:spPr>
          <a:xfrm>
            <a:off x="174250" y="352200"/>
            <a:ext cx="38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Natif</a:t>
            </a:r>
            <a:endParaRPr b="1" u="sng">
              <a:solidFill>
                <a:schemeClr val="lt2"/>
              </a:solidFill>
              <a:latin typeface="Open Sans"/>
              <a:ea typeface="Open Sans"/>
              <a:cs typeface="Open Sans"/>
              <a:sym typeface="Open Sans"/>
            </a:endParaRPr>
          </a:p>
        </p:txBody>
      </p:sp>
      <p:sp>
        <p:nvSpPr>
          <p:cNvPr id="167" name="Google Shape;167;p21"/>
          <p:cNvSpPr txBox="1"/>
          <p:nvPr/>
        </p:nvSpPr>
        <p:spPr>
          <a:xfrm>
            <a:off x="274350" y="618400"/>
            <a:ext cx="544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2"/>
                </a:solidFill>
              </a:rPr>
              <a:t>Une </a:t>
            </a:r>
            <a:r>
              <a:rPr b="1" i="1" lang="en" sz="1100">
                <a:solidFill>
                  <a:schemeClr val="dk2"/>
                </a:solidFill>
              </a:rPr>
              <a:t>application native</a:t>
            </a:r>
            <a:r>
              <a:rPr i="1" lang="en" sz="1100">
                <a:solidFill>
                  <a:schemeClr val="dk2"/>
                </a:solidFill>
              </a:rPr>
              <a:t> est une application qui est développée </a:t>
            </a:r>
            <a:r>
              <a:rPr b="1" i="1" lang="en" sz="1100">
                <a:solidFill>
                  <a:schemeClr val="dk2"/>
                </a:solidFill>
              </a:rPr>
              <a:t>spécialement pour un système d’exploitation </a:t>
            </a:r>
            <a:r>
              <a:rPr i="1" lang="en" sz="1100">
                <a:solidFill>
                  <a:schemeClr val="dk2"/>
                </a:solidFill>
              </a:rPr>
              <a:t>(OS).</a:t>
            </a:r>
            <a:endParaRPr i="1">
              <a:solidFill>
                <a:schemeClr val="dk2"/>
              </a:solidFill>
            </a:endParaRPr>
          </a:p>
        </p:txBody>
      </p:sp>
      <p:grpSp>
        <p:nvGrpSpPr>
          <p:cNvPr id="168" name="Google Shape;168;p21"/>
          <p:cNvGrpSpPr/>
          <p:nvPr/>
        </p:nvGrpSpPr>
        <p:grpSpPr>
          <a:xfrm>
            <a:off x="21850" y="1101275"/>
            <a:ext cx="8474600" cy="3719500"/>
            <a:chOff x="69300" y="1185175"/>
            <a:chExt cx="8474600" cy="3719500"/>
          </a:xfrm>
        </p:grpSpPr>
        <p:sp>
          <p:nvSpPr>
            <p:cNvPr id="169" name="Google Shape;169;p21"/>
            <p:cNvSpPr txBox="1"/>
            <p:nvPr/>
          </p:nvSpPr>
          <p:spPr>
            <a:xfrm>
              <a:off x="69300" y="1231375"/>
              <a:ext cx="2510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78A960"/>
                </a:buClr>
                <a:buSzPts val="1400"/>
                <a:buChar char="+"/>
              </a:pPr>
              <a:r>
                <a:rPr lang="en">
                  <a:solidFill>
                    <a:srgbClr val="78A960"/>
                  </a:solidFill>
                </a:rPr>
                <a:t>Avantages</a:t>
              </a:r>
              <a:endParaRPr>
                <a:solidFill>
                  <a:srgbClr val="78A960"/>
                </a:solidFill>
              </a:endParaRPr>
            </a:p>
          </p:txBody>
        </p:sp>
        <p:sp>
          <p:nvSpPr>
            <p:cNvPr id="170" name="Google Shape;170;p21"/>
            <p:cNvSpPr txBox="1"/>
            <p:nvPr/>
          </p:nvSpPr>
          <p:spPr>
            <a:xfrm>
              <a:off x="69300" y="1645150"/>
              <a:ext cx="5120400" cy="325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800"/>
                <a:t>Facilité d’intégration au système d’exploitation</a:t>
              </a:r>
              <a:endParaRPr sz="800"/>
            </a:p>
            <a:p>
              <a:pPr indent="0" lvl="0" marL="0" rtl="0" algn="l">
                <a:lnSpc>
                  <a:spcPct val="115000"/>
                </a:lnSpc>
                <a:spcBef>
                  <a:spcPts val="1200"/>
                </a:spcBef>
                <a:spcAft>
                  <a:spcPts val="0"/>
                </a:spcAft>
                <a:buNone/>
              </a:pPr>
              <a:r>
                <a:rPr lang="en" sz="800"/>
                <a:t>Expérience de navigation adaptée à l’OS (Windows, iOS, Android) : meilleure expérience utilisateur (rapidité, réactivité)</a:t>
              </a:r>
              <a:endParaRPr sz="800"/>
            </a:p>
            <a:p>
              <a:pPr indent="0" lvl="0" marL="0" rtl="0" algn="l">
                <a:lnSpc>
                  <a:spcPct val="115000"/>
                </a:lnSpc>
                <a:spcBef>
                  <a:spcPts val="1200"/>
                </a:spcBef>
                <a:spcAft>
                  <a:spcPts val="0"/>
                </a:spcAft>
                <a:buNone/>
              </a:pPr>
              <a:r>
                <a:rPr lang="en" sz="800"/>
                <a:t>Téléchargeable à partir d’une plateforme d’achat : Google Play (Android) et App Store (iOS)</a:t>
              </a:r>
              <a:endParaRPr sz="800"/>
            </a:p>
            <a:p>
              <a:pPr indent="0" lvl="0" marL="0" rtl="0" algn="l">
                <a:lnSpc>
                  <a:spcPct val="115000"/>
                </a:lnSpc>
                <a:spcBef>
                  <a:spcPts val="1200"/>
                </a:spcBef>
                <a:spcAft>
                  <a:spcPts val="0"/>
                </a:spcAft>
                <a:buNone/>
              </a:pPr>
              <a:r>
                <a:rPr lang="en" sz="800"/>
                <a:t>Tests depuis un émulateur</a:t>
              </a:r>
              <a:endParaRPr sz="800"/>
            </a:p>
            <a:p>
              <a:pPr indent="0" lvl="0" marL="0" rtl="0" algn="l">
                <a:lnSpc>
                  <a:spcPct val="115000"/>
                </a:lnSpc>
                <a:spcBef>
                  <a:spcPts val="1200"/>
                </a:spcBef>
                <a:spcAft>
                  <a:spcPts val="0"/>
                </a:spcAft>
                <a:buNone/>
              </a:pPr>
              <a:r>
                <a:rPr lang="en" sz="800"/>
                <a:t>Utiliser au max les fonctionnalités d’un terminal mobile facilement pour exploiter au mieux le matériel sur lequel l’appli est installée</a:t>
              </a:r>
              <a:endParaRPr sz="800"/>
            </a:p>
            <a:p>
              <a:pPr indent="0" lvl="0" marL="0" rtl="0" algn="l">
                <a:lnSpc>
                  <a:spcPct val="115000"/>
                </a:lnSpc>
                <a:spcBef>
                  <a:spcPts val="1200"/>
                </a:spcBef>
                <a:spcAft>
                  <a:spcPts val="0"/>
                </a:spcAft>
                <a:buNone/>
              </a:pPr>
              <a:r>
                <a:rPr lang="en" sz="800"/>
                <a:t>Distribution sur les plateformes d’applications : AppStore, Google Play…</a:t>
              </a:r>
              <a:endParaRPr sz="800"/>
            </a:p>
            <a:p>
              <a:pPr indent="0" lvl="0" marL="0" rtl="0" algn="l">
                <a:lnSpc>
                  <a:spcPct val="115000"/>
                </a:lnSpc>
                <a:spcBef>
                  <a:spcPts val="1200"/>
                </a:spcBef>
                <a:spcAft>
                  <a:spcPts val="0"/>
                </a:spcAft>
                <a:buNone/>
              </a:pPr>
              <a:r>
                <a:rPr lang="en" sz="800"/>
                <a:t>Rend le processus de fidélisation plus simple car appli installée / notifications</a:t>
              </a:r>
              <a:endParaRPr sz="800"/>
            </a:p>
            <a:p>
              <a:pPr indent="0" lvl="0" marL="0" rtl="0" algn="l">
                <a:lnSpc>
                  <a:spcPct val="115000"/>
                </a:lnSpc>
                <a:spcBef>
                  <a:spcPts val="1200"/>
                </a:spcBef>
                <a:spcAft>
                  <a:spcPts val="0"/>
                </a:spcAft>
                <a:buNone/>
              </a:pPr>
              <a:r>
                <a:rPr lang="en" sz="800"/>
                <a:t>Possibilité de communication avec d’autres applications installées</a:t>
              </a:r>
              <a:endParaRPr sz="800"/>
            </a:p>
            <a:p>
              <a:pPr indent="0" lvl="0" marL="0" rtl="0" algn="l">
                <a:lnSpc>
                  <a:spcPct val="115000"/>
                </a:lnSpc>
                <a:spcBef>
                  <a:spcPts val="1200"/>
                </a:spcBef>
                <a:spcAft>
                  <a:spcPts val="0"/>
                </a:spcAft>
                <a:buNone/>
              </a:pPr>
              <a:r>
                <a:rPr lang="en" sz="800"/>
                <a:t>Mode hors connexion possible</a:t>
              </a:r>
              <a:endParaRPr sz="800"/>
            </a:p>
            <a:p>
              <a:pPr indent="0" lvl="0" marL="0" rtl="0" algn="l">
                <a:lnSpc>
                  <a:spcPct val="115000"/>
                </a:lnSpc>
                <a:spcBef>
                  <a:spcPts val="1200"/>
                </a:spcBef>
                <a:spcAft>
                  <a:spcPts val="1200"/>
                </a:spcAft>
                <a:buNone/>
              </a:pPr>
              <a:r>
                <a:rPr lang="en" sz="800"/>
                <a:t>Possibilité de mise à jour au lancement de l’appli</a:t>
              </a:r>
              <a:endParaRPr sz="800"/>
            </a:p>
          </p:txBody>
        </p:sp>
        <p:cxnSp>
          <p:nvCxnSpPr>
            <p:cNvPr id="171" name="Google Shape;171;p21"/>
            <p:cNvCxnSpPr/>
            <p:nvPr/>
          </p:nvCxnSpPr>
          <p:spPr>
            <a:xfrm>
              <a:off x="5366800" y="1362875"/>
              <a:ext cx="0" cy="3541800"/>
            </a:xfrm>
            <a:prstGeom prst="straightConnector1">
              <a:avLst/>
            </a:prstGeom>
            <a:noFill/>
            <a:ln cap="flat" cmpd="sng" w="19050">
              <a:solidFill>
                <a:schemeClr val="dk2"/>
              </a:solidFill>
              <a:prstDash val="solid"/>
              <a:round/>
              <a:headEnd len="med" w="med" type="none"/>
              <a:tailEnd len="med" w="med" type="none"/>
            </a:ln>
          </p:spPr>
        </p:cxnSp>
        <p:sp>
          <p:nvSpPr>
            <p:cNvPr id="172" name="Google Shape;172;p21"/>
            <p:cNvSpPr txBox="1"/>
            <p:nvPr/>
          </p:nvSpPr>
          <p:spPr>
            <a:xfrm>
              <a:off x="5435300" y="1185175"/>
              <a:ext cx="2279100" cy="631200"/>
            </a:xfrm>
            <a:prstGeom prst="rect">
              <a:avLst/>
            </a:prstGeom>
            <a:noFill/>
            <a:ln>
              <a:noFill/>
            </a:ln>
          </p:spPr>
          <p:txBody>
            <a:bodyPr anchorCtr="0" anchor="t" bIns="91425" lIns="114300" spcFirstLastPara="1" rIns="91425" wrap="square" tIns="91425">
              <a:spAutoFit/>
            </a:bodyPr>
            <a:lstStyle/>
            <a:p>
              <a:pPr indent="-317500" lvl="0" marL="457200" rtl="0" algn="l">
                <a:spcBef>
                  <a:spcPts val="0"/>
                </a:spcBef>
                <a:spcAft>
                  <a:spcPts val="0"/>
                </a:spcAft>
                <a:buClr>
                  <a:srgbClr val="CC0000"/>
                </a:buClr>
                <a:buSzPts val="1400"/>
                <a:buChar char="-"/>
              </a:pPr>
              <a:r>
                <a:rPr b="1" lang="en">
                  <a:solidFill>
                    <a:srgbClr val="CC0000"/>
                  </a:solidFill>
                </a:rPr>
                <a:t>Contraintes</a:t>
              </a:r>
              <a:endParaRPr b="1">
                <a:solidFill>
                  <a:srgbClr val="CC0000"/>
                </a:solidFill>
              </a:endParaRPr>
            </a:p>
            <a:p>
              <a:pPr indent="0" lvl="0" marL="0" rtl="0" algn="l">
                <a:spcBef>
                  <a:spcPts val="0"/>
                </a:spcBef>
                <a:spcAft>
                  <a:spcPts val="0"/>
                </a:spcAft>
                <a:buNone/>
              </a:pPr>
              <a:r>
                <a:t/>
              </a:r>
              <a:endParaRPr sz="1500">
                <a:solidFill>
                  <a:srgbClr val="CC0000"/>
                </a:solidFill>
                <a:latin typeface="Open Sans"/>
                <a:ea typeface="Open Sans"/>
                <a:cs typeface="Open Sans"/>
                <a:sym typeface="Open Sans"/>
              </a:endParaRPr>
            </a:p>
          </p:txBody>
        </p:sp>
        <p:sp>
          <p:nvSpPr>
            <p:cNvPr id="173" name="Google Shape;173;p21"/>
            <p:cNvSpPr txBox="1"/>
            <p:nvPr/>
          </p:nvSpPr>
          <p:spPr>
            <a:xfrm>
              <a:off x="5543900" y="1645150"/>
              <a:ext cx="3000000" cy="163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800"/>
                <a:t>Une version par OS visé</a:t>
              </a:r>
              <a:endParaRPr sz="800"/>
            </a:p>
            <a:p>
              <a:pPr indent="0" lvl="0" marL="0" rtl="0" algn="l">
                <a:lnSpc>
                  <a:spcPct val="115000"/>
                </a:lnSpc>
                <a:spcBef>
                  <a:spcPts val="1200"/>
                </a:spcBef>
                <a:spcAft>
                  <a:spcPts val="0"/>
                </a:spcAft>
                <a:buNone/>
              </a:pPr>
              <a:r>
                <a:rPr lang="en" sz="800"/>
                <a:t>Frais de réécriture avec chaque langage si l'on veut que l’application soit compatible sur plusieurs OS</a:t>
              </a:r>
              <a:endParaRPr sz="800"/>
            </a:p>
            <a:p>
              <a:pPr indent="0" lvl="0" marL="0" rtl="0" algn="l">
                <a:lnSpc>
                  <a:spcPct val="115000"/>
                </a:lnSpc>
                <a:spcBef>
                  <a:spcPts val="1200"/>
                </a:spcBef>
                <a:spcAft>
                  <a:spcPts val="0"/>
                </a:spcAft>
                <a:buNone/>
              </a:pPr>
              <a:r>
                <a:rPr lang="en" sz="800"/>
                <a:t>Coût plus important</a:t>
              </a:r>
              <a:endParaRPr sz="800"/>
            </a:p>
            <a:p>
              <a:pPr indent="0" lvl="0" marL="0" rtl="0" algn="l">
                <a:lnSpc>
                  <a:spcPct val="115000"/>
                </a:lnSpc>
                <a:spcBef>
                  <a:spcPts val="1200"/>
                </a:spcBef>
                <a:spcAft>
                  <a:spcPts val="0"/>
                </a:spcAft>
                <a:buNone/>
              </a:pPr>
              <a:r>
                <a:rPr lang="en" sz="800"/>
                <a:t>Plusieurs versions à maintenir : mises à jour plus complexes</a:t>
              </a:r>
              <a:endParaRPr sz="800"/>
            </a:p>
            <a:p>
              <a:pPr indent="0" lvl="0" marL="0" rtl="0" algn="l">
                <a:lnSpc>
                  <a:spcPct val="115000"/>
                </a:lnSpc>
                <a:spcBef>
                  <a:spcPts val="1200"/>
                </a:spcBef>
                <a:spcAft>
                  <a:spcPts val="1200"/>
                </a:spcAft>
                <a:buNone/>
              </a:pPr>
              <a:r>
                <a:rPr lang="en" sz="800"/>
                <a:t>Dépendance des Web Store d’applications</a:t>
              </a:r>
              <a:endParaRPr sz="800"/>
            </a:p>
          </p:txBody>
        </p:sp>
      </p:grpSp>
      <p:sp>
        <p:nvSpPr>
          <p:cNvPr id="174" name="Google Shape;174;p21"/>
          <p:cNvSpPr txBox="1"/>
          <p:nvPr/>
        </p:nvSpPr>
        <p:spPr>
          <a:xfrm>
            <a:off x="-44900" y="4789500"/>
            <a:ext cx="68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accent1"/>
                </a:solidFill>
                <a:latin typeface="Open Sans"/>
                <a:ea typeface="Open Sans"/>
                <a:cs typeface="Open Sans"/>
                <a:sym typeface="Open Sans"/>
              </a:rPr>
              <a:t>/!\ Source : </a:t>
            </a:r>
            <a:r>
              <a:rPr i="1" lang="en" sz="1100" u="sng">
                <a:solidFill>
                  <a:schemeClr val="accent1"/>
                </a:solidFill>
                <a:latin typeface="Open Sans"/>
                <a:ea typeface="Open Sans"/>
                <a:cs typeface="Open Sans"/>
                <a:sym typeface="Open Sans"/>
                <a:hlinkClick r:id="rId3">
                  <a:extLst>
                    <a:ext uri="{A12FA001-AC4F-418D-AE19-62706E023703}">
                      <ahyp:hlinkClr val="tx"/>
                    </a:ext>
                  </a:extLst>
                </a:hlinkClick>
              </a:rPr>
              <a:t>https://www.imagine-developpement.net/developpement-logiciel/application-native</a:t>
            </a:r>
            <a:r>
              <a:rPr i="1" lang="en" sz="1100">
                <a:solidFill>
                  <a:schemeClr val="accent1"/>
                </a:solidFill>
                <a:latin typeface="Open Sans"/>
                <a:ea typeface="Open Sans"/>
                <a:cs typeface="Open Sans"/>
                <a:sym typeface="Open Sans"/>
              </a:rPr>
              <a:t> /!\</a:t>
            </a:r>
            <a:endParaRPr i="1" sz="1100">
              <a:solidFill>
                <a:schemeClr val="accen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